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70" r:id="rId6"/>
    <p:sldId id="269" r:id="rId7"/>
    <p:sldId id="264" r:id="rId8"/>
    <p:sldId id="265" r:id="rId9"/>
    <p:sldId id="262" r:id="rId10"/>
    <p:sldId id="271" r:id="rId11"/>
    <p:sldId id="272" r:id="rId12"/>
    <p:sldId id="268" r:id="rId13"/>
    <p:sldId id="274" r:id="rId14"/>
    <p:sldId id="273" r:id="rId15"/>
    <p:sldId id="261" r:id="rId16"/>
    <p:sldId id="275" r:id="rId17"/>
    <p:sldId id="27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5159AD2-C02F-B44B-B0E7-70019E4E7194}">
          <p14:sldIdLst>
            <p14:sldId id="256"/>
          </p14:sldIdLst>
        </p14:section>
        <p14:section name="setting sail" id="{12AFB32F-B37E-AC41-AFD7-A9A873AF7A7D}">
          <p14:sldIdLst>
            <p14:sldId id="257"/>
            <p14:sldId id="258"/>
          </p14:sldIdLst>
        </p14:section>
        <p14:section name="Discovering the vessel" id="{79934547-18A3-0E46-A95C-44537B1C922E}">
          <p14:sldIdLst>
            <p14:sldId id="259"/>
            <p14:sldId id="270"/>
            <p14:sldId id="269"/>
          </p14:sldIdLst>
        </p14:section>
        <p14:section name="Reading the compass" id="{EBAEE5FD-2FA5-1340-9567-034315DDDB78}">
          <p14:sldIdLst>
            <p14:sldId id="264"/>
            <p14:sldId id="265"/>
            <p14:sldId id="262"/>
            <p14:sldId id="271"/>
            <p14:sldId id="272"/>
            <p14:sldId id="268"/>
            <p14:sldId id="274"/>
            <p14:sldId id="273"/>
          </p14:sldIdLst>
        </p14:section>
        <p14:section name="Sailing the seas" id="{6F20936E-A485-4042-8F53-C98035DB6943}">
          <p14:sldIdLst>
            <p14:sldId id="261"/>
          </p14:sldIdLst>
        </p14:section>
        <p14:section name="Treasure Trove" id="{EA7EDDBC-73C9-DD48-ABCC-03BECE709D71}">
          <p14:sldIdLst>
            <p14:sldId id="275"/>
          </p14:sldIdLst>
        </p14:section>
        <p14:section name="Docking at Port" id="{F2B32EA2-EA46-EC4D-AEA7-1F0ACA2A2F6F}">
          <p14:sldIdLst>
            <p14:sldId id="27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327"/>
  </p:normalViewPr>
  <p:slideViewPr>
    <p:cSldViewPr snapToGrid="0">
      <p:cViewPr varScale="1">
        <p:scale>
          <a:sx n="102" d="100"/>
          <a:sy n="102" d="100"/>
        </p:scale>
        <p:origin x="192" y="6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04E742-A045-CC45-A119-F9CB539CEDC6}" type="doc">
      <dgm:prSet loTypeId="urn:microsoft.com/office/officeart/2005/8/layout/list1" loCatId="list" qsTypeId="urn:microsoft.com/office/officeart/2005/8/quickstyle/simple1" qsCatId="simple" csTypeId="urn:microsoft.com/office/officeart/2005/8/colors/colorful5" csCatId="colorful" phldr="1"/>
      <dgm:spPr/>
    </dgm:pt>
    <dgm:pt modelId="{91AB364D-474C-D840-A86A-8CC047D2F9ED}">
      <dgm:prSet phldrT="[Text]"/>
      <dgm:spPr/>
      <dgm:t>
        <a:bodyPr/>
        <a:lstStyle/>
        <a:p>
          <a:r>
            <a:rPr lang="en-GB" dirty="0"/>
            <a:t>Sequential Processing</a:t>
          </a:r>
        </a:p>
      </dgm:t>
    </dgm:pt>
    <dgm:pt modelId="{08A971A7-9B1B-E14A-94F7-348B3DB0CD1B}" type="parTrans" cxnId="{13C3AAC4-57A4-1240-989B-3DBAF2950638}">
      <dgm:prSet/>
      <dgm:spPr/>
      <dgm:t>
        <a:bodyPr/>
        <a:lstStyle/>
        <a:p>
          <a:endParaRPr lang="en-GB"/>
        </a:p>
      </dgm:t>
    </dgm:pt>
    <dgm:pt modelId="{35D3FA19-40E8-0141-BA37-1DDB60C82EE9}" type="sibTrans" cxnId="{13C3AAC4-57A4-1240-989B-3DBAF2950638}">
      <dgm:prSet/>
      <dgm:spPr/>
      <dgm:t>
        <a:bodyPr/>
        <a:lstStyle/>
        <a:p>
          <a:endParaRPr lang="en-GB"/>
        </a:p>
      </dgm:t>
    </dgm:pt>
    <dgm:pt modelId="{4C188973-C5AA-BE4D-BA5A-F684E9E6BD57}">
      <dgm:prSet phldrT="[Text]"/>
      <dgm:spPr/>
      <dgm:t>
        <a:bodyPr/>
        <a:lstStyle/>
        <a:p>
          <a:r>
            <a:rPr lang="en-GB"/>
            <a:t>Multiprocessing</a:t>
          </a:r>
          <a:endParaRPr lang="en-GB" dirty="0"/>
        </a:p>
      </dgm:t>
    </dgm:pt>
    <dgm:pt modelId="{4B818C6A-79ED-8143-BD17-964FA8F0D79A}" type="parTrans" cxnId="{F734959A-4D47-1141-8010-F02E96DC354D}">
      <dgm:prSet/>
      <dgm:spPr/>
      <dgm:t>
        <a:bodyPr/>
        <a:lstStyle/>
        <a:p>
          <a:endParaRPr lang="en-GB"/>
        </a:p>
      </dgm:t>
    </dgm:pt>
    <dgm:pt modelId="{FAB3482F-97D5-3647-9F36-05EAE46B1113}" type="sibTrans" cxnId="{F734959A-4D47-1141-8010-F02E96DC354D}">
      <dgm:prSet/>
      <dgm:spPr/>
      <dgm:t>
        <a:bodyPr/>
        <a:lstStyle/>
        <a:p>
          <a:endParaRPr lang="en-GB"/>
        </a:p>
      </dgm:t>
    </dgm:pt>
    <dgm:pt modelId="{D98D00B1-A034-FD41-BB9A-2F3BB1F0E772}">
      <dgm:prSet phldrT="[Text]"/>
      <dgm:spPr/>
      <dgm:t>
        <a:bodyPr/>
        <a:lstStyle/>
        <a:p>
          <a:r>
            <a:rPr lang="en-GB"/>
            <a:t>Distributed Processing</a:t>
          </a:r>
          <a:endParaRPr lang="en-GB" dirty="0"/>
        </a:p>
      </dgm:t>
    </dgm:pt>
    <dgm:pt modelId="{28E078B7-4B49-D342-950E-3ED32620F112}" type="parTrans" cxnId="{F0C7AE12-234A-244B-A6F0-1964090F7402}">
      <dgm:prSet/>
      <dgm:spPr/>
      <dgm:t>
        <a:bodyPr/>
        <a:lstStyle/>
        <a:p>
          <a:endParaRPr lang="en-GB"/>
        </a:p>
      </dgm:t>
    </dgm:pt>
    <dgm:pt modelId="{5FDE7B12-0842-944C-A491-0D40E3443C08}" type="sibTrans" cxnId="{F0C7AE12-234A-244B-A6F0-1964090F7402}">
      <dgm:prSet/>
      <dgm:spPr/>
      <dgm:t>
        <a:bodyPr/>
        <a:lstStyle/>
        <a:p>
          <a:endParaRPr lang="en-GB"/>
        </a:p>
      </dgm:t>
    </dgm:pt>
    <dgm:pt modelId="{DAE202E1-D923-0845-93C3-36D0FA09C165}" type="pres">
      <dgm:prSet presAssocID="{F404E742-A045-CC45-A119-F9CB539CEDC6}" presName="linear" presStyleCnt="0">
        <dgm:presLayoutVars>
          <dgm:dir/>
          <dgm:animLvl val="lvl"/>
          <dgm:resizeHandles val="exact"/>
        </dgm:presLayoutVars>
      </dgm:prSet>
      <dgm:spPr/>
    </dgm:pt>
    <dgm:pt modelId="{C252A51C-0368-3647-8DFE-DC788D8F77C5}" type="pres">
      <dgm:prSet presAssocID="{91AB364D-474C-D840-A86A-8CC047D2F9ED}" presName="parentLin" presStyleCnt="0"/>
      <dgm:spPr/>
    </dgm:pt>
    <dgm:pt modelId="{68883A4D-5D45-8A49-B24D-CAF9D04C25E2}" type="pres">
      <dgm:prSet presAssocID="{91AB364D-474C-D840-A86A-8CC047D2F9ED}" presName="parentLeftMargin" presStyleLbl="node1" presStyleIdx="0" presStyleCnt="3"/>
      <dgm:spPr/>
    </dgm:pt>
    <dgm:pt modelId="{2A0E3877-C025-C04E-B6D9-43DC66A009FF}" type="pres">
      <dgm:prSet presAssocID="{91AB364D-474C-D840-A86A-8CC047D2F9ED}" presName="parentText" presStyleLbl="node1" presStyleIdx="0" presStyleCnt="3">
        <dgm:presLayoutVars>
          <dgm:chMax val="0"/>
          <dgm:bulletEnabled val="1"/>
        </dgm:presLayoutVars>
      </dgm:prSet>
      <dgm:spPr/>
    </dgm:pt>
    <dgm:pt modelId="{39EC45BC-F15F-B44F-957E-7FF1BA610C41}" type="pres">
      <dgm:prSet presAssocID="{91AB364D-474C-D840-A86A-8CC047D2F9ED}" presName="negativeSpace" presStyleCnt="0"/>
      <dgm:spPr/>
    </dgm:pt>
    <dgm:pt modelId="{430BE8F6-4F5E-7642-9585-7E9246C7A169}" type="pres">
      <dgm:prSet presAssocID="{91AB364D-474C-D840-A86A-8CC047D2F9ED}" presName="childText" presStyleLbl="conFgAcc1" presStyleIdx="0" presStyleCnt="3">
        <dgm:presLayoutVars>
          <dgm:bulletEnabled val="1"/>
        </dgm:presLayoutVars>
      </dgm:prSet>
      <dgm:spPr/>
    </dgm:pt>
    <dgm:pt modelId="{9825C8B5-CFF7-3746-AD38-7B52E8CA1B91}" type="pres">
      <dgm:prSet presAssocID="{35D3FA19-40E8-0141-BA37-1DDB60C82EE9}" presName="spaceBetweenRectangles" presStyleCnt="0"/>
      <dgm:spPr/>
    </dgm:pt>
    <dgm:pt modelId="{01980EEF-20BC-4649-9531-1B47B15B464C}" type="pres">
      <dgm:prSet presAssocID="{4C188973-C5AA-BE4D-BA5A-F684E9E6BD57}" presName="parentLin" presStyleCnt="0"/>
      <dgm:spPr/>
    </dgm:pt>
    <dgm:pt modelId="{F3E3AE6B-15AC-204B-830D-DDA41645CE52}" type="pres">
      <dgm:prSet presAssocID="{4C188973-C5AA-BE4D-BA5A-F684E9E6BD57}" presName="parentLeftMargin" presStyleLbl="node1" presStyleIdx="0" presStyleCnt="3"/>
      <dgm:spPr/>
    </dgm:pt>
    <dgm:pt modelId="{9F3E7406-C72F-A743-BBD7-7F3E20FC8413}" type="pres">
      <dgm:prSet presAssocID="{4C188973-C5AA-BE4D-BA5A-F684E9E6BD57}" presName="parentText" presStyleLbl="node1" presStyleIdx="1" presStyleCnt="3">
        <dgm:presLayoutVars>
          <dgm:chMax val="0"/>
          <dgm:bulletEnabled val="1"/>
        </dgm:presLayoutVars>
      </dgm:prSet>
      <dgm:spPr/>
    </dgm:pt>
    <dgm:pt modelId="{B16537D8-D7F7-9F4E-AC49-283C69CC1805}" type="pres">
      <dgm:prSet presAssocID="{4C188973-C5AA-BE4D-BA5A-F684E9E6BD57}" presName="negativeSpace" presStyleCnt="0"/>
      <dgm:spPr/>
    </dgm:pt>
    <dgm:pt modelId="{1AD028D4-6CF6-0743-B57E-B3E906F27D2C}" type="pres">
      <dgm:prSet presAssocID="{4C188973-C5AA-BE4D-BA5A-F684E9E6BD57}" presName="childText" presStyleLbl="conFgAcc1" presStyleIdx="1" presStyleCnt="3">
        <dgm:presLayoutVars>
          <dgm:bulletEnabled val="1"/>
        </dgm:presLayoutVars>
      </dgm:prSet>
      <dgm:spPr/>
    </dgm:pt>
    <dgm:pt modelId="{E10691E0-D23A-3543-AFBB-F7425FA7E26E}" type="pres">
      <dgm:prSet presAssocID="{FAB3482F-97D5-3647-9F36-05EAE46B1113}" presName="spaceBetweenRectangles" presStyleCnt="0"/>
      <dgm:spPr/>
    </dgm:pt>
    <dgm:pt modelId="{57CDAAFC-2415-5F43-92BE-33E8E4E1BF37}" type="pres">
      <dgm:prSet presAssocID="{D98D00B1-A034-FD41-BB9A-2F3BB1F0E772}" presName="parentLin" presStyleCnt="0"/>
      <dgm:spPr/>
    </dgm:pt>
    <dgm:pt modelId="{6EFEA573-B062-464A-9324-FA0DFCE73970}" type="pres">
      <dgm:prSet presAssocID="{D98D00B1-A034-FD41-BB9A-2F3BB1F0E772}" presName="parentLeftMargin" presStyleLbl="node1" presStyleIdx="1" presStyleCnt="3"/>
      <dgm:spPr/>
    </dgm:pt>
    <dgm:pt modelId="{E76CDE0E-659F-6841-B3A8-E78D0B7F7FA0}" type="pres">
      <dgm:prSet presAssocID="{D98D00B1-A034-FD41-BB9A-2F3BB1F0E772}" presName="parentText" presStyleLbl="node1" presStyleIdx="2" presStyleCnt="3">
        <dgm:presLayoutVars>
          <dgm:chMax val="0"/>
          <dgm:bulletEnabled val="1"/>
        </dgm:presLayoutVars>
      </dgm:prSet>
      <dgm:spPr/>
    </dgm:pt>
    <dgm:pt modelId="{2E37B80B-09CC-FC4B-A4F5-4F57A15CF123}" type="pres">
      <dgm:prSet presAssocID="{D98D00B1-A034-FD41-BB9A-2F3BB1F0E772}" presName="negativeSpace" presStyleCnt="0"/>
      <dgm:spPr/>
    </dgm:pt>
    <dgm:pt modelId="{D0805210-E7C3-DE47-B25C-966A2386FCBA}" type="pres">
      <dgm:prSet presAssocID="{D98D00B1-A034-FD41-BB9A-2F3BB1F0E772}" presName="childText" presStyleLbl="conFgAcc1" presStyleIdx="2" presStyleCnt="3">
        <dgm:presLayoutVars>
          <dgm:bulletEnabled val="1"/>
        </dgm:presLayoutVars>
      </dgm:prSet>
      <dgm:spPr/>
    </dgm:pt>
  </dgm:ptLst>
  <dgm:cxnLst>
    <dgm:cxn modelId="{889D3104-A618-A843-828A-7B8D6D2CAF42}" type="presOf" srcId="{91AB364D-474C-D840-A86A-8CC047D2F9ED}" destId="{2A0E3877-C025-C04E-B6D9-43DC66A009FF}" srcOrd="1" destOrd="0" presId="urn:microsoft.com/office/officeart/2005/8/layout/list1"/>
    <dgm:cxn modelId="{F0C7AE12-234A-244B-A6F0-1964090F7402}" srcId="{F404E742-A045-CC45-A119-F9CB539CEDC6}" destId="{D98D00B1-A034-FD41-BB9A-2F3BB1F0E772}" srcOrd="2" destOrd="0" parTransId="{28E078B7-4B49-D342-950E-3ED32620F112}" sibTransId="{5FDE7B12-0842-944C-A491-0D40E3443C08}"/>
    <dgm:cxn modelId="{06AF801D-FC9F-DE48-9D94-5E33352A9E4B}" type="presOf" srcId="{4C188973-C5AA-BE4D-BA5A-F684E9E6BD57}" destId="{F3E3AE6B-15AC-204B-830D-DDA41645CE52}" srcOrd="0" destOrd="0" presId="urn:microsoft.com/office/officeart/2005/8/layout/list1"/>
    <dgm:cxn modelId="{B37F2323-D7E8-8740-88A9-CC115298638D}" type="presOf" srcId="{F404E742-A045-CC45-A119-F9CB539CEDC6}" destId="{DAE202E1-D923-0845-93C3-36D0FA09C165}" srcOrd="0" destOrd="0" presId="urn:microsoft.com/office/officeart/2005/8/layout/list1"/>
    <dgm:cxn modelId="{05C8605C-2222-3043-B880-7440FBE666FB}" type="presOf" srcId="{D98D00B1-A034-FD41-BB9A-2F3BB1F0E772}" destId="{6EFEA573-B062-464A-9324-FA0DFCE73970}" srcOrd="0" destOrd="0" presId="urn:microsoft.com/office/officeart/2005/8/layout/list1"/>
    <dgm:cxn modelId="{3D7C4A6B-2528-8A4F-AEFA-5A0430635EE6}" type="presOf" srcId="{91AB364D-474C-D840-A86A-8CC047D2F9ED}" destId="{68883A4D-5D45-8A49-B24D-CAF9D04C25E2}" srcOrd="0" destOrd="0" presId="urn:microsoft.com/office/officeart/2005/8/layout/list1"/>
    <dgm:cxn modelId="{97174383-AA07-EA47-8048-4C3BCC986143}" type="presOf" srcId="{D98D00B1-A034-FD41-BB9A-2F3BB1F0E772}" destId="{E76CDE0E-659F-6841-B3A8-E78D0B7F7FA0}" srcOrd="1" destOrd="0" presId="urn:microsoft.com/office/officeart/2005/8/layout/list1"/>
    <dgm:cxn modelId="{F734959A-4D47-1141-8010-F02E96DC354D}" srcId="{F404E742-A045-CC45-A119-F9CB539CEDC6}" destId="{4C188973-C5AA-BE4D-BA5A-F684E9E6BD57}" srcOrd="1" destOrd="0" parTransId="{4B818C6A-79ED-8143-BD17-964FA8F0D79A}" sibTransId="{FAB3482F-97D5-3647-9F36-05EAE46B1113}"/>
    <dgm:cxn modelId="{2F27169E-639B-2B4F-878E-ADC64FFB8E6B}" type="presOf" srcId="{4C188973-C5AA-BE4D-BA5A-F684E9E6BD57}" destId="{9F3E7406-C72F-A743-BBD7-7F3E20FC8413}" srcOrd="1" destOrd="0" presId="urn:microsoft.com/office/officeart/2005/8/layout/list1"/>
    <dgm:cxn modelId="{13C3AAC4-57A4-1240-989B-3DBAF2950638}" srcId="{F404E742-A045-CC45-A119-F9CB539CEDC6}" destId="{91AB364D-474C-D840-A86A-8CC047D2F9ED}" srcOrd="0" destOrd="0" parTransId="{08A971A7-9B1B-E14A-94F7-348B3DB0CD1B}" sibTransId="{35D3FA19-40E8-0141-BA37-1DDB60C82EE9}"/>
    <dgm:cxn modelId="{673A160F-329E-2144-84BA-4AC4C439543C}" type="presParOf" srcId="{DAE202E1-D923-0845-93C3-36D0FA09C165}" destId="{C252A51C-0368-3647-8DFE-DC788D8F77C5}" srcOrd="0" destOrd="0" presId="urn:microsoft.com/office/officeart/2005/8/layout/list1"/>
    <dgm:cxn modelId="{C083A927-B575-EE43-9C65-9FCF59E1D423}" type="presParOf" srcId="{C252A51C-0368-3647-8DFE-DC788D8F77C5}" destId="{68883A4D-5D45-8A49-B24D-CAF9D04C25E2}" srcOrd="0" destOrd="0" presId="urn:microsoft.com/office/officeart/2005/8/layout/list1"/>
    <dgm:cxn modelId="{9A22ED6E-13A0-4649-BC41-042E03D70A99}" type="presParOf" srcId="{C252A51C-0368-3647-8DFE-DC788D8F77C5}" destId="{2A0E3877-C025-C04E-B6D9-43DC66A009FF}" srcOrd="1" destOrd="0" presId="urn:microsoft.com/office/officeart/2005/8/layout/list1"/>
    <dgm:cxn modelId="{1221FBEA-430B-B44F-8CC3-40D38FBEE78F}" type="presParOf" srcId="{DAE202E1-D923-0845-93C3-36D0FA09C165}" destId="{39EC45BC-F15F-B44F-957E-7FF1BA610C41}" srcOrd="1" destOrd="0" presId="urn:microsoft.com/office/officeart/2005/8/layout/list1"/>
    <dgm:cxn modelId="{F950C40F-9E86-F942-BA82-19FE5C9D7DF7}" type="presParOf" srcId="{DAE202E1-D923-0845-93C3-36D0FA09C165}" destId="{430BE8F6-4F5E-7642-9585-7E9246C7A169}" srcOrd="2" destOrd="0" presId="urn:microsoft.com/office/officeart/2005/8/layout/list1"/>
    <dgm:cxn modelId="{82A2D808-45D3-0740-A733-0BBCAB783844}" type="presParOf" srcId="{DAE202E1-D923-0845-93C3-36D0FA09C165}" destId="{9825C8B5-CFF7-3746-AD38-7B52E8CA1B91}" srcOrd="3" destOrd="0" presId="urn:microsoft.com/office/officeart/2005/8/layout/list1"/>
    <dgm:cxn modelId="{B43CAABA-EA3D-7848-9B02-67C3796DD137}" type="presParOf" srcId="{DAE202E1-D923-0845-93C3-36D0FA09C165}" destId="{01980EEF-20BC-4649-9531-1B47B15B464C}" srcOrd="4" destOrd="0" presId="urn:microsoft.com/office/officeart/2005/8/layout/list1"/>
    <dgm:cxn modelId="{FDF91E45-426A-544F-A247-B0311EB0D83D}" type="presParOf" srcId="{01980EEF-20BC-4649-9531-1B47B15B464C}" destId="{F3E3AE6B-15AC-204B-830D-DDA41645CE52}" srcOrd="0" destOrd="0" presId="urn:microsoft.com/office/officeart/2005/8/layout/list1"/>
    <dgm:cxn modelId="{52AD5D9B-E7B0-E642-907E-49DBED9B5A00}" type="presParOf" srcId="{01980EEF-20BC-4649-9531-1B47B15B464C}" destId="{9F3E7406-C72F-A743-BBD7-7F3E20FC8413}" srcOrd="1" destOrd="0" presId="urn:microsoft.com/office/officeart/2005/8/layout/list1"/>
    <dgm:cxn modelId="{BE939C1B-3A74-0949-9887-9DFD92529AEB}" type="presParOf" srcId="{DAE202E1-D923-0845-93C3-36D0FA09C165}" destId="{B16537D8-D7F7-9F4E-AC49-283C69CC1805}" srcOrd="5" destOrd="0" presId="urn:microsoft.com/office/officeart/2005/8/layout/list1"/>
    <dgm:cxn modelId="{FE1BB016-CA53-3949-93D4-2471451771DC}" type="presParOf" srcId="{DAE202E1-D923-0845-93C3-36D0FA09C165}" destId="{1AD028D4-6CF6-0743-B57E-B3E906F27D2C}" srcOrd="6" destOrd="0" presId="urn:microsoft.com/office/officeart/2005/8/layout/list1"/>
    <dgm:cxn modelId="{BA029EAC-3299-7744-82EF-A23C7C90D688}" type="presParOf" srcId="{DAE202E1-D923-0845-93C3-36D0FA09C165}" destId="{E10691E0-D23A-3543-AFBB-F7425FA7E26E}" srcOrd="7" destOrd="0" presId="urn:microsoft.com/office/officeart/2005/8/layout/list1"/>
    <dgm:cxn modelId="{FC0E1117-E42E-CF41-B7E9-D8FCECDCFCB2}" type="presParOf" srcId="{DAE202E1-D923-0845-93C3-36D0FA09C165}" destId="{57CDAAFC-2415-5F43-92BE-33E8E4E1BF37}" srcOrd="8" destOrd="0" presId="urn:microsoft.com/office/officeart/2005/8/layout/list1"/>
    <dgm:cxn modelId="{262D4DA9-8416-7441-939D-DE08758E6FF9}" type="presParOf" srcId="{57CDAAFC-2415-5F43-92BE-33E8E4E1BF37}" destId="{6EFEA573-B062-464A-9324-FA0DFCE73970}" srcOrd="0" destOrd="0" presId="urn:microsoft.com/office/officeart/2005/8/layout/list1"/>
    <dgm:cxn modelId="{9110DA53-C898-714C-A2D0-06A4AD1F3A61}" type="presParOf" srcId="{57CDAAFC-2415-5F43-92BE-33E8E4E1BF37}" destId="{E76CDE0E-659F-6841-B3A8-E78D0B7F7FA0}" srcOrd="1" destOrd="0" presId="urn:microsoft.com/office/officeart/2005/8/layout/list1"/>
    <dgm:cxn modelId="{1A37A822-55E4-1040-9F72-05A84155565C}" type="presParOf" srcId="{DAE202E1-D923-0845-93C3-36D0FA09C165}" destId="{2E37B80B-09CC-FC4B-A4F5-4F57A15CF123}" srcOrd="9" destOrd="0" presId="urn:microsoft.com/office/officeart/2005/8/layout/list1"/>
    <dgm:cxn modelId="{F2851C81-8145-B241-B109-58EDB8FE4D0B}" type="presParOf" srcId="{DAE202E1-D923-0845-93C3-36D0FA09C165}" destId="{D0805210-E7C3-DE47-B25C-966A2386FCBA}"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0BE8F6-4F5E-7642-9585-7E9246C7A169}">
      <dsp:nvSpPr>
        <dsp:cNvPr id="0" name=""/>
        <dsp:cNvSpPr/>
      </dsp:nvSpPr>
      <dsp:spPr>
        <a:xfrm>
          <a:off x="0" y="896610"/>
          <a:ext cx="6900512" cy="9324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A0E3877-C025-C04E-B6D9-43DC66A009FF}">
      <dsp:nvSpPr>
        <dsp:cNvPr id="0" name=""/>
        <dsp:cNvSpPr/>
      </dsp:nvSpPr>
      <dsp:spPr>
        <a:xfrm>
          <a:off x="345025" y="350490"/>
          <a:ext cx="4830358" cy="109224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1644650">
            <a:lnSpc>
              <a:spcPct val="90000"/>
            </a:lnSpc>
            <a:spcBef>
              <a:spcPct val="0"/>
            </a:spcBef>
            <a:spcAft>
              <a:spcPct val="35000"/>
            </a:spcAft>
            <a:buNone/>
          </a:pPr>
          <a:r>
            <a:rPr lang="en-GB" sz="3700" kern="1200" dirty="0"/>
            <a:t>Sequential Processing</a:t>
          </a:r>
        </a:p>
      </dsp:txBody>
      <dsp:txXfrm>
        <a:off x="398344" y="403809"/>
        <a:ext cx="4723720" cy="985602"/>
      </dsp:txXfrm>
    </dsp:sp>
    <dsp:sp modelId="{1AD028D4-6CF6-0743-B57E-B3E906F27D2C}">
      <dsp:nvSpPr>
        <dsp:cNvPr id="0" name=""/>
        <dsp:cNvSpPr/>
      </dsp:nvSpPr>
      <dsp:spPr>
        <a:xfrm>
          <a:off x="0" y="2574930"/>
          <a:ext cx="6900512" cy="932400"/>
        </a:xfrm>
        <a:prstGeom prst="rect">
          <a:avLst/>
        </a:prstGeom>
        <a:solidFill>
          <a:schemeClr val="lt1">
            <a:alpha val="90000"/>
            <a:hueOff val="0"/>
            <a:satOff val="0"/>
            <a:lumOff val="0"/>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dsp:style>
    </dsp:sp>
    <dsp:sp modelId="{9F3E7406-C72F-A743-BBD7-7F3E20FC8413}">
      <dsp:nvSpPr>
        <dsp:cNvPr id="0" name=""/>
        <dsp:cNvSpPr/>
      </dsp:nvSpPr>
      <dsp:spPr>
        <a:xfrm>
          <a:off x="345025" y="2028810"/>
          <a:ext cx="4830358" cy="1092240"/>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1644650">
            <a:lnSpc>
              <a:spcPct val="90000"/>
            </a:lnSpc>
            <a:spcBef>
              <a:spcPct val="0"/>
            </a:spcBef>
            <a:spcAft>
              <a:spcPct val="35000"/>
            </a:spcAft>
            <a:buNone/>
          </a:pPr>
          <a:r>
            <a:rPr lang="en-GB" sz="3700" kern="1200"/>
            <a:t>Multiprocessing</a:t>
          </a:r>
          <a:endParaRPr lang="en-GB" sz="3700" kern="1200" dirty="0"/>
        </a:p>
      </dsp:txBody>
      <dsp:txXfrm>
        <a:off x="398344" y="2082129"/>
        <a:ext cx="4723720" cy="985602"/>
      </dsp:txXfrm>
    </dsp:sp>
    <dsp:sp modelId="{D0805210-E7C3-DE47-B25C-966A2386FCBA}">
      <dsp:nvSpPr>
        <dsp:cNvPr id="0" name=""/>
        <dsp:cNvSpPr/>
      </dsp:nvSpPr>
      <dsp:spPr>
        <a:xfrm>
          <a:off x="0" y="4253250"/>
          <a:ext cx="6900512" cy="932400"/>
        </a:xfrm>
        <a:prstGeom prst="rect">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 modelId="{E76CDE0E-659F-6841-B3A8-E78D0B7F7FA0}">
      <dsp:nvSpPr>
        <dsp:cNvPr id="0" name=""/>
        <dsp:cNvSpPr/>
      </dsp:nvSpPr>
      <dsp:spPr>
        <a:xfrm>
          <a:off x="345025" y="3707130"/>
          <a:ext cx="4830358" cy="109224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576" tIns="0" rIns="182576" bIns="0" numCol="1" spcCol="1270" anchor="ctr" anchorCtr="0">
          <a:noAutofit/>
        </a:bodyPr>
        <a:lstStyle/>
        <a:p>
          <a:pPr marL="0" lvl="0" indent="0" algn="l" defTabSz="1644650">
            <a:lnSpc>
              <a:spcPct val="90000"/>
            </a:lnSpc>
            <a:spcBef>
              <a:spcPct val="0"/>
            </a:spcBef>
            <a:spcAft>
              <a:spcPct val="35000"/>
            </a:spcAft>
            <a:buNone/>
          </a:pPr>
          <a:r>
            <a:rPr lang="en-GB" sz="3700" kern="1200"/>
            <a:t>Distributed Processing</a:t>
          </a:r>
          <a:endParaRPr lang="en-GB" sz="3700" kern="1200" dirty="0"/>
        </a:p>
      </dsp:txBody>
      <dsp:txXfrm>
        <a:off x="398344" y="3760449"/>
        <a:ext cx="4723720" cy="98560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B8B3D-B632-171E-E7BE-A38381C5FA8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7CED14A-7BFA-BD84-B354-475158A680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FCC95D8E-ED3B-41E4-8553-15D0A2482DF7}"/>
              </a:ext>
            </a:extLst>
          </p:cNvPr>
          <p:cNvSpPr>
            <a:spLocks noGrp="1"/>
          </p:cNvSpPr>
          <p:nvPr>
            <p:ph type="dt" sz="half" idx="10"/>
          </p:nvPr>
        </p:nvSpPr>
        <p:spPr/>
        <p:txBody>
          <a:bodyPr/>
          <a:lstStyle/>
          <a:p>
            <a:fld id="{DC37C2A2-94AF-D745-83C6-5B724DE6D210}" type="datetimeFigureOut">
              <a:rPr lang="en-US" smtClean="0"/>
              <a:t>9/4/23</a:t>
            </a:fld>
            <a:endParaRPr lang="en-US"/>
          </a:p>
        </p:txBody>
      </p:sp>
      <p:sp>
        <p:nvSpPr>
          <p:cNvPr id="5" name="Footer Placeholder 4">
            <a:extLst>
              <a:ext uri="{FF2B5EF4-FFF2-40B4-BE49-F238E27FC236}">
                <a16:creationId xmlns:a16="http://schemas.microsoft.com/office/drawing/2014/main" id="{7D4CBEEF-D49E-DBCB-6936-6FAE921FC6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E18108-C822-3803-C7D9-F4378825B463}"/>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24196459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37E79-D859-734C-181B-D279A69B790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8978F36-A432-1627-F599-045B4961625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D2AB647-B2FD-BC1C-F0F4-FA70947D23C3}"/>
              </a:ext>
            </a:extLst>
          </p:cNvPr>
          <p:cNvSpPr>
            <a:spLocks noGrp="1"/>
          </p:cNvSpPr>
          <p:nvPr>
            <p:ph type="dt" sz="half" idx="10"/>
          </p:nvPr>
        </p:nvSpPr>
        <p:spPr/>
        <p:txBody>
          <a:bodyPr/>
          <a:lstStyle/>
          <a:p>
            <a:fld id="{DC37C2A2-94AF-D745-83C6-5B724DE6D210}" type="datetimeFigureOut">
              <a:rPr lang="en-US" smtClean="0"/>
              <a:t>9/4/23</a:t>
            </a:fld>
            <a:endParaRPr lang="en-US"/>
          </a:p>
        </p:txBody>
      </p:sp>
      <p:sp>
        <p:nvSpPr>
          <p:cNvPr id="5" name="Footer Placeholder 4">
            <a:extLst>
              <a:ext uri="{FF2B5EF4-FFF2-40B4-BE49-F238E27FC236}">
                <a16:creationId xmlns:a16="http://schemas.microsoft.com/office/drawing/2014/main" id="{F1F88D3A-4639-6C8B-E3B3-4F9CDDBB00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576263-0B52-CC2A-6764-4E8F3E8855E3}"/>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4258072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A2EEBC-8EBF-5F8F-4A60-20F8563F07E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BAAF4F2-A2BD-DD2D-8068-5EA8B64372B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8F42C6C-FC16-F5BA-CC8B-562877DB46D6}"/>
              </a:ext>
            </a:extLst>
          </p:cNvPr>
          <p:cNvSpPr>
            <a:spLocks noGrp="1"/>
          </p:cNvSpPr>
          <p:nvPr>
            <p:ph type="dt" sz="half" idx="10"/>
          </p:nvPr>
        </p:nvSpPr>
        <p:spPr/>
        <p:txBody>
          <a:bodyPr/>
          <a:lstStyle/>
          <a:p>
            <a:fld id="{DC37C2A2-94AF-D745-83C6-5B724DE6D210}" type="datetimeFigureOut">
              <a:rPr lang="en-US" smtClean="0"/>
              <a:t>9/4/23</a:t>
            </a:fld>
            <a:endParaRPr lang="en-US"/>
          </a:p>
        </p:txBody>
      </p:sp>
      <p:sp>
        <p:nvSpPr>
          <p:cNvPr id="5" name="Footer Placeholder 4">
            <a:extLst>
              <a:ext uri="{FF2B5EF4-FFF2-40B4-BE49-F238E27FC236}">
                <a16:creationId xmlns:a16="http://schemas.microsoft.com/office/drawing/2014/main" id="{9E374DAF-6686-1041-1DA1-B5EE3F1225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28AA18-21B2-43EC-8A4A-2E0119EF78BA}"/>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3569775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08524-FA4D-EE6F-73B0-5682B03EA3A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E4FE40F-78EE-10FC-A734-8976A32D7E1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86B667C-0E5C-00B4-C960-C16A5B217207}"/>
              </a:ext>
            </a:extLst>
          </p:cNvPr>
          <p:cNvSpPr>
            <a:spLocks noGrp="1"/>
          </p:cNvSpPr>
          <p:nvPr>
            <p:ph type="dt" sz="half" idx="10"/>
          </p:nvPr>
        </p:nvSpPr>
        <p:spPr/>
        <p:txBody>
          <a:bodyPr/>
          <a:lstStyle/>
          <a:p>
            <a:fld id="{DC37C2A2-94AF-D745-83C6-5B724DE6D210}" type="datetimeFigureOut">
              <a:rPr lang="en-US" smtClean="0"/>
              <a:t>9/4/23</a:t>
            </a:fld>
            <a:endParaRPr lang="en-US"/>
          </a:p>
        </p:txBody>
      </p:sp>
      <p:sp>
        <p:nvSpPr>
          <p:cNvPr id="5" name="Footer Placeholder 4">
            <a:extLst>
              <a:ext uri="{FF2B5EF4-FFF2-40B4-BE49-F238E27FC236}">
                <a16:creationId xmlns:a16="http://schemas.microsoft.com/office/drawing/2014/main" id="{B8CDD28F-2913-4C31-852A-45BD0EC246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4CB6E-FECC-DECF-D317-BCC63E28F3B9}"/>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56365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ACEFA-2EEB-1B91-46E3-2DE6EFF29A6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E86817F-B39C-E849-E6A5-5D6811F932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4F85C60-234F-26F1-0125-6FEB36CFBAE4}"/>
              </a:ext>
            </a:extLst>
          </p:cNvPr>
          <p:cNvSpPr>
            <a:spLocks noGrp="1"/>
          </p:cNvSpPr>
          <p:nvPr>
            <p:ph type="dt" sz="half" idx="10"/>
          </p:nvPr>
        </p:nvSpPr>
        <p:spPr/>
        <p:txBody>
          <a:bodyPr/>
          <a:lstStyle/>
          <a:p>
            <a:fld id="{DC37C2A2-94AF-D745-83C6-5B724DE6D210}" type="datetimeFigureOut">
              <a:rPr lang="en-US" smtClean="0"/>
              <a:t>9/4/23</a:t>
            </a:fld>
            <a:endParaRPr lang="en-US"/>
          </a:p>
        </p:txBody>
      </p:sp>
      <p:sp>
        <p:nvSpPr>
          <p:cNvPr id="5" name="Footer Placeholder 4">
            <a:extLst>
              <a:ext uri="{FF2B5EF4-FFF2-40B4-BE49-F238E27FC236}">
                <a16:creationId xmlns:a16="http://schemas.microsoft.com/office/drawing/2014/main" id="{DEDD17CC-439D-1F28-D786-58A44E7F32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DA804A-6276-D7A7-E3BF-3C94DEF280FF}"/>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3649020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AABAA-A48C-D934-D26C-EA970E428CD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73037BA-9ADC-6FA5-18A9-F3275CF250C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55C93E7-FCEC-2154-7FC2-BAFC551AEF9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A180FB2-730C-360C-016A-125356681E44}"/>
              </a:ext>
            </a:extLst>
          </p:cNvPr>
          <p:cNvSpPr>
            <a:spLocks noGrp="1"/>
          </p:cNvSpPr>
          <p:nvPr>
            <p:ph type="dt" sz="half" idx="10"/>
          </p:nvPr>
        </p:nvSpPr>
        <p:spPr/>
        <p:txBody>
          <a:bodyPr/>
          <a:lstStyle/>
          <a:p>
            <a:fld id="{DC37C2A2-94AF-D745-83C6-5B724DE6D210}" type="datetimeFigureOut">
              <a:rPr lang="en-US" smtClean="0"/>
              <a:t>9/4/23</a:t>
            </a:fld>
            <a:endParaRPr lang="en-US"/>
          </a:p>
        </p:txBody>
      </p:sp>
      <p:sp>
        <p:nvSpPr>
          <p:cNvPr id="6" name="Footer Placeholder 5">
            <a:extLst>
              <a:ext uri="{FF2B5EF4-FFF2-40B4-BE49-F238E27FC236}">
                <a16:creationId xmlns:a16="http://schemas.microsoft.com/office/drawing/2014/main" id="{C43615F6-CFE9-A64A-F677-7AEAA30454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4A5AC2-D2E9-9913-C034-B7C997C0573A}"/>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2680177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0E880-D74F-E454-5561-119AB9079C40}"/>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F81558C-E03F-D53D-28E8-9351A63BA2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02374BF-3EAA-5EC7-3590-46B7B8699EE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B6A19D6-7013-1207-7418-0EE1A39B38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0B5412A-4CA5-29EB-B7AB-248C601F2EB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9F4DDDD-6751-5425-0364-456F67BE6D27}"/>
              </a:ext>
            </a:extLst>
          </p:cNvPr>
          <p:cNvSpPr>
            <a:spLocks noGrp="1"/>
          </p:cNvSpPr>
          <p:nvPr>
            <p:ph type="dt" sz="half" idx="10"/>
          </p:nvPr>
        </p:nvSpPr>
        <p:spPr/>
        <p:txBody>
          <a:bodyPr/>
          <a:lstStyle/>
          <a:p>
            <a:fld id="{DC37C2A2-94AF-D745-83C6-5B724DE6D210}" type="datetimeFigureOut">
              <a:rPr lang="en-US" smtClean="0"/>
              <a:t>9/4/23</a:t>
            </a:fld>
            <a:endParaRPr lang="en-US"/>
          </a:p>
        </p:txBody>
      </p:sp>
      <p:sp>
        <p:nvSpPr>
          <p:cNvPr id="8" name="Footer Placeholder 7">
            <a:extLst>
              <a:ext uri="{FF2B5EF4-FFF2-40B4-BE49-F238E27FC236}">
                <a16:creationId xmlns:a16="http://schemas.microsoft.com/office/drawing/2014/main" id="{973980FB-8832-7510-892C-7D60564688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703C87-3DB3-4042-F712-18ACC03A4DB6}"/>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164889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ADC40-A12B-6D01-5980-9DB360F6CADC}"/>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C25789F-B136-3FC9-877A-790E835A3E7D}"/>
              </a:ext>
            </a:extLst>
          </p:cNvPr>
          <p:cNvSpPr>
            <a:spLocks noGrp="1"/>
          </p:cNvSpPr>
          <p:nvPr>
            <p:ph type="dt" sz="half" idx="10"/>
          </p:nvPr>
        </p:nvSpPr>
        <p:spPr/>
        <p:txBody>
          <a:bodyPr/>
          <a:lstStyle/>
          <a:p>
            <a:fld id="{DC37C2A2-94AF-D745-83C6-5B724DE6D210}" type="datetimeFigureOut">
              <a:rPr lang="en-US" smtClean="0"/>
              <a:t>9/4/23</a:t>
            </a:fld>
            <a:endParaRPr lang="en-US"/>
          </a:p>
        </p:txBody>
      </p:sp>
      <p:sp>
        <p:nvSpPr>
          <p:cNvPr id="4" name="Footer Placeholder 3">
            <a:extLst>
              <a:ext uri="{FF2B5EF4-FFF2-40B4-BE49-F238E27FC236}">
                <a16:creationId xmlns:a16="http://schemas.microsoft.com/office/drawing/2014/main" id="{57D55063-1A87-646E-4CEF-FB865FF863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9A695D-1287-5439-9996-47E7E579BF94}"/>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1011569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FC41FC-3E07-1F35-D9AF-2F3F60370118}"/>
              </a:ext>
            </a:extLst>
          </p:cNvPr>
          <p:cNvSpPr>
            <a:spLocks noGrp="1"/>
          </p:cNvSpPr>
          <p:nvPr>
            <p:ph type="dt" sz="half" idx="10"/>
          </p:nvPr>
        </p:nvSpPr>
        <p:spPr/>
        <p:txBody>
          <a:bodyPr/>
          <a:lstStyle/>
          <a:p>
            <a:fld id="{DC37C2A2-94AF-D745-83C6-5B724DE6D210}" type="datetimeFigureOut">
              <a:rPr lang="en-US" smtClean="0"/>
              <a:t>9/4/23</a:t>
            </a:fld>
            <a:endParaRPr lang="en-US"/>
          </a:p>
        </p:txBody>
      </p:sp>
      <p:sp>
        <p:nvSpPr>
          <p:cNvPr id="3" name="Footer Placeholder 2">
            <a:extLst>
              <a:ext uri="{FF2B5EF4-FFF2-40B4-BE49-F238E27FC236}">
                <a16:creationId xmlns:a16="http://schemas.microsoft.com/office/drawing/2014/main" id="{DB6054F5-38AE-2D93-4944-53BA52C20A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AC76D76-95EF-BA16-37C2-6052C04A662B}"/>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4183659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551A5-C880-039C-0C55-0C2AF3CF8DC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5260A86-E442-6358-A0C9-D2879F2C6D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271149E-CA60-5822-D7EF-F1F34CA62E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9CBC8A0-79DF-03A1-3E23-A77885F2FAF2}"/>
              </a:ext>
            </a:extLst>
          </p:cNvPr>
          <p:cNvSpPr>
            <a:spLocks noGrp="1"/>
          </p:cNvSpPr>
          <p:nvPr>
            <p:ph type="dt" sz="half" idx="10"/>
          </p:nvPr>
        </p:nvSpPr>
        <p:spPr/>
        <p:txBody>
          <a:bodyPr/>
          <a:lstStyle/>
          <a:p>
            <a:fld id="{DC37C2A2-94AF-D745-83C6-5B724DE6D210}" type="datetimeFigureOut">
              <a:rPr lang="en-US" smtClean="0"/>
              <a:t>9/4/23</a:t>
            </a:fld>
            <a:endParaRPr lang="en-US"/>
          </a:p>
        </p:txBody>
      </p:sp>
      <p:sp>
        <p:nvSpPr>
          <p:cNvPr id="6" name="Footer Placeholder 5">
            <a:extLst>
              <a:ext uri="{FF2B5EF4-FFF2-40B4-BE49-F238E27FC236}">
                <a16:creationId xmlns:a16="http://schemas.microsoft.com/office/drawing/2014/main" id="{C1CBC065-7ADA-9136-978B-3AAB2811C4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9DD1B6-FE75-99C2-26AF-07C13616BF49}"/>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24738714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14CF4-9C6A-3036-9D78-7A14196BC4C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B7DA46B-867E-0B61-01FE-F5AE25C032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DBF022B-E820-C2BD-CE25-42C7DAC0BA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A7C4CDD-FD73-8F37-B699-6EE891A36872}"/>
              </a:ext>
            </a:extLst>
          </p:cNvPr>
          <p:cNvSpPr>
            <a:spLocks noGrp="1"/>
          </p:cNvSpPr>
          <p:nvPr>
            <p:ph type="dt" sz="half" idx="10"/>
          </p:nvPr>
        </p:nvSpPr>
        <p:spPr/>
        <p:txBody>
          <a:bodyPr/>
          <a:lstStyle/>
          <a:p>
            <a:fld id="{DC37C2A2-94AF-D745-83C6-5B724DE6D210}" type="datetimeFigureOut">
              <a:rPr lang="en-US" smtClean="0"/>
              <a:t>9/4/23</a:t>
            </a:fld>
            <a:endParaRPr lang="en-US"/>
          </a:p>
        </p:txBody>
      </p:sp>
      <p:sp>
        <p:nvSpPr>
          <p:cNvPr id="6" name="Footer Placeholder 5">
            <a:extLst>
              <a:ext uri="{FF2B5EF4-FFF2-40B4-BE49-F238E27FC236}">
                <a16:creationId xmlns:a16="http://schemas.microsoft.com/office/drawing/2014/main" id="{B112ADE9-597C-7017-D9F2-118D709758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D1AE7A-EB8B-7B2D-D27E-2D87B7146A10}"/>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4012420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07513A-BA53-ADEF-5A2B-86F3AFD8AF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A366FB9-E4D7-EA63-EEFB-98F5773D874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A00CC3F-735C-7179-7642-FF85B2CE11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37C2A2-94AF-D745-83C6-5B724DE6D210}" type="datetimeFigureOut">
              <a:rPr lang="en-US" smtClean="0"/>
              <a:t>9/4/23</a:t>
            </a:fld>
            <a:endParaRPr lang="en-US"/>
          </a:p>
        </p:txBody>
      </p:sp>
      <p:sp>
        <p:nvSpPr>
          <p:cNvPr id="5" name="Footer Placeholder 4">
            <a:extLst>
              <a:ext uri="{FF2B5EF4-FFF2-40B4-BE49-F238E27FC236}">
                <a16:creationId xmlns:a16="http://schemas.microsoft.com/office/drawing/2014/main" id="{B3BEAE3B-1822-8E03-B814-B6FC078196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CAC4A1-3CE3-9ACF-BBF5-C556AB0D65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871DCF-CB08-C243-9825-ADB1F06F2EE7}" type="slidenum">
              <a:rPr lang="en-US" smtClean="0"/>
              <a:t>‹#›</a:t>
            </a:fld>
            <a:endParaRPr lang="en-US"/>
          </a:p>
        </p:txBody>
      </p:sp>
    </p:spTree>
    <p:extLst>
      <p:ext uri="{BB962C8B-B14F-4D97-AF65-F5344CB8AC3E}">
        <p14:creationId xmlns:p14="http://schemas.microsoft.com/office/powerpoint/2010/main" val="24954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Box Packages">
            <a:extLst>
              <a:ext uri="{FF2B5EF4-FFF2-40B4-BE49-F238E27FC236}">
                <a16:creationId xmlns:a16="http://schemas.microsoft.com/office/drawing/2014/main" id="{1C0B42BA-B8F9-95C8-F511-9ADCEE14E5A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45CA70-6AF2-B56E-A8F8-F9F2DDFC27D2}"/>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IN" sz="5200" b="1">
                <a:solidFill>
                  <a:srgbClr val="FFFFFF"/>
                </a:solidFill>
                <a:effectLst/>
                <a:latin typeface="Victor Mono" pitchFamily="49" charset="0"/>
              </a:rPr>
              <a:t>Feel the Flow: A Journey into Distributed Processing</a:t>
            </a:r>
            <a:r>
              <a:rPr lang="en-US" sz="5200">
                <a:solidFill>
                  <a:srgbClr val="FFFFFF"/>
                </a:solidFill>
              </a:rPr>
              <a:t> </a:t>
            </a:r>
          </a:p>
        </p:txBody>
      </p:sp>
      <p:sp>
        <p:nvSpPr>
          <p:cNvPr id="3" name="Subtitle 2">
            <a:extLst>
              <a:ext uri="{FF2B5EF4-FFF2-40B4-BE49-F238E27FC236}">
                <a16:creationId xmlns:a16="http://schemas.microsoft.com/office/drawing/2014/main" id="{C8119562-E0FB-AF6B-299F-080CFCE82410}"/>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Jerry Thomas</a:t>
            </a:r>
          </a:p>
        </p:txBody>
      </p:sp>
    </p:spTree>
    <p:extLst>
      <p:ext uri="{BB962C8B-B14F-4D97-AF65-F5344CB8AC3E}">
        <p14:creationId xmlns:p14="http://schemas.microsoft.com/office/powerpoint/2010/main" val="2425423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1F9F2-618F-22AB-72FB-F7E3BACC9665}"/>
              </a:ext>
            </a:extLst>
          </p:cNvPr>
          <p:cNvSpPr>
            <a:spLocks noGrp="1"/>
          </p:cNvSpPr>
          <p:nvPr>
            <p:ph type="title"/>
          </p:nvPr>
        </p:nvSpPr>
        <p:spPr/>
        <p:txBody>
          <a:bodyPr/>
          <a:lstStyle/>
          <a:p>
            <a:r>
              <a:rPr lang="en-US" dirty="0"/>
              <a:t>Deployment</a:t>
            </a:r>
          </a:p>
        </p:txBody>
      </p:sp>
      <p:sp>
        <p:nvSpPr>
          <p:cNvPr id="3" name="Content Placeholder 2">
            <a:extLst>
              <a:ext uri="{FF2B5EF4-FFF2-40B4-BE49-F238E27FC236}">
                <a16:creationId xmlns:a16="http://schemas.microsoft.com/office/drawing/2014/main" id="{6E061944-5558-C589-02BF-6B427169E2F7}"/>
              </a:ext>
            </a:extLst>
          </p:cNvPr>
          <p:cNvSpPr>
            <a:spLocks noGrp="1"/>
          </p:cNvSpPr>
          <p:nvPr>
            <p:ph idx="1"/>
          </p:nvPr>
        </p:nvSpPr>
        <p:spPr/>
        <p:txBody>
          <a:bodyPr/>
          <a:lstStyle/>
          <a:p>
            <a:r>
              <a:rPr lang="en-US" dirty="0"/>
              <a:t>Think of a deployment as a way to organize and control your flows. It's like a blueprint that tells Prefect how to run your workflows.</a:t>
            </a:r>
          </a:p>
          <a:p>
            <a:endParaRPr lang="en-US" dirty="0"/>
          </a:p>
          <a:p>
            <a:r>
              <a:rPr lang="en-US" dirty="0"/>
              <a:t>Here's what you need to know:</a:t>
            </a:r>
          </a:p>
          <a:p>
            <a:r>
              <a:rPr lang="en-US" dirty="0"/>
              <a:t>- A deployment is linked to one main flow, which can have many tasks and </a:t>
            </a:r>
            <a:r>
              <a:rPr lang="en-US" dirty="0" err="1"/>
              <a:t>subflows</a:t>
            </a:r>
            <a:r>
              <a:rPr lang="en-US" dirty="0"/>
              <a:t> inside it.</a:t>
            </a:r>
          </a:p>
          <a:p>
            <a:r>
              <a:rPr lang="en-US" dirty="0"/>
              <a:t>- But the same flow can be used in multiple deployments.</a:t>
            </a:r>
          </a:p>
          <a:p>
            <a:r>
              <a:rPr lang="en-US" dirty="0"/>
              <a:t>- Overall, a deployment helps you manage your flows, whether you run them from the command line, a user interface, or through code.</a:t>
            </a:r>
          </a:p>
        </p:txBody>
      </p:sp>
    </p:spTree>
    <p:extLst>
      <p:ext uri="{BB962C8B-B14F-4D97-AF65-F5344CB8AC3E}">
        <p14:creationId xmlns:p14="http://schemas.microsoft.com/office/powerpoint/2010/main" val="2874030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64689-C597-5EF6-B321-01E813109B07}"/>
              </a:ext>
            </a:extLst>
          </p:cNvPr>
          <p:cNvSpPr>
            <a:spLocks noGrp="1"/>
          </p:cNvSpPr>
          <p:nvPr>
            <p:ph type="title"/>
          </p:nvPr>
        </p:nvSpPr>
        <p:spPr/>
        <p:txBody>
          <a:bodyPr/>
          <a:lstStyle/>
          <a:p>
            <a:r>
              <a:rPr lang="en-US" dirty="0"/>
              <a:t>Work Pools and Workers</a:t>
            </a:r>
          </a:p>
        </p:txBody>
      </p:sp>
      <p:sp>
        <p:nvSpPr>
          <p:cNvPr id="3" name="Content Placeholder 2">
            <a:extLst>
              <a:ext uri="{FF2B5EF4-FFF2-40B4-BE49-F238E27FC236}">
                <a16:creationId xmlns:a16="http://schemas.microsoft.com/office/drawing/2014/main" id="{1462F19E-1C61-C946-C3C0-B50D593682F2}"/>
              </a:ext>
            </a:extLst>
          </p:cNvPr>
          <p:cNvSpPr>
            <a:spLocks noGrp="1"/>
          </p:cNvSpPr>
          <p:nvPr>
            <p:ph idx="1"/>
          </p:nvPr>
        </p:nvSpPr>
        <p:spPr/>
        <p:txBody>
          <a:bodyPr/>
          <a:lstStyle/>
          <a:p>
            <a:r>
              <a:rPr lang="en-US" dirty="0"/>
              <a:t>Work pools and workers bridge the Prefect orchestration environment with your execution environment. When a deployment creates a flow run, it is submitted to a specific work pool for scheduling. A worker running in the execution environment can poll its respective work pool for new runs to execute, or the work pool can submit flow runs to serverless infrastructure directly, depending on your configuration.</a:t>
            </a:r>
            <a:br>
              <a:rPr lang="en-US" dirty="0"/>
            </a:br>
            <a:endParaRPr lang="en-US" dirty="0"/>
          </a:p>
        </p:txBody>
      </p:sp>
    </p:spTree>
    <p:extLst>
      <p:ext uri="{BB962C8B-B14F-4D97-AF65-F5344CB8AC3E}">
        <p14:creationId xmlns:p14="http://schemas.microsoft.com/office/powerpoint/2010/main" val="1307499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BD2BD-CEBB-B282-380F-7A64F4F26F8D}"/>
              </a:ext>
            </a:extLst>
          </p:cNvPr>
          <p:cNvSpPr>
            <a:spLocks noGrp="1"/>
          </p:cNvSpPr>
          <p:nvPr>
            <p:ph type="title"/>
          </p:nvPr>
        </p:nvSpPr>
        <p:spPr/>
        <p:txBody>
          <a:bodyPr/>
          <a:lstStyle/>
          <a:p>
            <a:r>
              <a:rPr lang="en-US" dirty="0"/>
              <a:t>Schedules</a:t>
            </a:r>
          </a:p>
        </p:txBody>
      </p:sp>
      <p:sp>
        <p:nvSpPr>
          <p:cNvPr id="3" name="Content Placeholder 2">
            <a:extLst>
              <a:ext uri="{FF2B5EF4-FFF2-40B4-BE49-F238E27FC236}">
                <a16:creationId xmlns:a16="http://schemas.microsoft.com/office/drawing/2014/main" id="{72D1D28F-2C83-BDDD-7253-BD5E8C93EB09}"/>
              </a:ext>
            </a:extLst>
          </p:cNvPr>
          <p:cNvSpPr>
            <a:spLocks noGrp="1"/>
          </p:cNvSpPr>
          <p:nvPr>
            <p:ph idx="1"/>
          </p:nvPr>
        </p:nvSpPr>
        <p:spPr/>
        <p:txBody>
          <a:bodyPr>
            <a:normAutofit fontScale="77500" lnSpcReduction="20000"/>
          </a:bodyPr>
          <a:lstStyle/>
          <a:p>
            <a:pPr marL="0" indent="0">
              <a:buNone/>
            </a:pPr>
            <a:r>
              <a:rPr lang="en-US" dirty="0"/>
              <a:t>Schedules are like timers for Prefect. They make Prefect run your flows automatically at specific times.</a:t>
            </a:r>
          </a:p>
          <a:p>
            <a:endParaRPr lang="en-US" dirty="0"/>
          </a:p>
          <a:p>
            <a:pPr marL="0" indent="0">
              <a:buNone/>
            </a:pPr>
            <a:r>
              <a:rPr lang="en-US" dirty="0"/>
              <a:t>Here's how it works:</a:t>
            </a:r>
          </a:p>
          <a:p>
            <a:pPr marL="0" indent="0">
              <a:buNone/>
            </a:pPr>
            <a:r>
              <a:rPr lang="en-US" dirty="0"/>
              <a:t>- You can set a schedule for any flow deployment.</a:t>
            </a:r>
          </a:p>
          <a:p>
            <a:pPr marL="0" indent="0">
              <a:buNone/>
            </a:pPr>
            <a:r>
              <a:rPr lang="en-US" dirty="0"/>
              <a:t>- Prefect's Scheduler service keeps an eye on all deployments and starts new flow runs based on the schedule.</a:t>
            </a:r>
          </a:p>
          <a:p>
            <a:pPr marL="0" indent="0">
              <a:buNone/>
            </a:pPr>
            <a:r>
              <a:rPr lang="en-US" dirty="0"/>
              <a:t>- There are four main ways to set a schedule:</a:t>
            </a:r>
          </a:p>
          <a:p>
            <a:pPr marL="0" indent="0">
              <a:buNone/>
            </a:pPr>
            <a:r>
              <a:rPr lang="en-US" dirty="0"/>
              <a:t>  1. Use the Prefect user interface.</a:t>
            </a:r>
          </a:p>
          <a:p>
            <a:pPr marL="0" indent="0">
              <a:buNone/>
            </a:pPr>
            <a:r>
              <a:rPr lang="en-US" dirty="0"/>
              <a:t>  2. Use commands with flags (like </a:t>
            </a:r>
            <a:r>
              <a:rPr lang="en-US" dirty="0" err="1"/>
              <a:t>cron</a:t>
            </a:r>
            <a:r>
              <a:rPr lang="en-US" dirty="0"/>
              <a:t>, interval, or </a:t>
            </a:r>
            <a:r>
              <a:rPr lang="en-US" dirty="0" err="1"/>
              <a:t>rrule</a:t>
            </a:r>
            <a:r>
              <a:rPr lang="en-US" dirty="0"/>
              <a:t>) when you create a deployment using the command line.</a:t>
            </a:r>
          </a:p>
          <a:p>
            <a:pPr marL="0" indent="0">
              <a:buNone/>
            </a:pPr>
            <a:r>
              <a:rPr lang="en-US" dirty="0"/>
              <a:t>  3. Set a schedule in a Python deployment file using the "schedule" parameter.</a:t>
            </a:r>
          </a:p>
          <a:p>
            <a:pPr marL="0" indent="0">
              <a:buNone/>
            </a:pPr>
            <a:r>
              <a:rPr lang="en-US" dirty="0"/>
              <a:t>  4. Manually edit the schedule in a deployment's YAML file.</a:t>
            </a:r>
          </a:p>
        </p:txBody>
      </p:sp>
    </p:spTree>
    <p:extLst>
      <p:ext uri="{BB962C8B-B14F-4D97-AF65-F5344CB8AC3E}">
        <p14:creationId xmlns:p14="http://schemas.microsoft.com/office/powerpoint/2010/main" val="14215789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B3F3D-0A31-3192-427E-0C7FE0F1E78F}"/>
              </a:ext>
            </a:extLst>
          </p:cNvPr>
          <p:cNvSpPr>
            <a:spLocks noGrp="1"/>
          </p:cNvSpPr>
          <p:nvPr>
            <p:ph type="title"/>
          </p:nvPr>
        </p:nvSpPr>
        <p:spPr/>
        <p:txBody>
          <a:bodyPr/>
          <a:lstStyle/>
          <a:p>
            <a:r>
              <a:rPr lang="en-US" dirty="0"/>
              <a:t>States</a:t>
            </a:r>
          </a:p>
        </p:txBody>
      </p:sp>
      <p:sp>
        <p:nvSpPr>
          <p:cNvPr id="3" name="Content Placeholder 2">
            <a:extLst>
              <a:ext uri="{FF2B5EF4-FFF2-40B4-BE49-F238E27FC236}">
                <a16:creationId xmlns:a16="http://schemas.microsoft.com/office/drawing/2014/main" id="{1812B443-D2A0-84C3-AC2A-21552A9005CC}"/>
              </a:ext>
            </a:extLst>
          </p:cNvPr>
          <p:cNvSpPr>
            <a:spLocks noGrp="1"/>
          </p:cNvSpPr>
          <p:nvPr>
            <p:ph idx="1"/>
          </p:nvPr>
        </p:nvSpPr>
        <p:spPr/>
        <p:txBody>
          <a:bodyPr>
            <a:normAutofit fontScale="77500" lnSpcReduction="20000"/>
          </a:bodyPr>
          <a:lstStyle/>
          <a:p>
            <a:pPr marL="0" indent="0">
              <a:buNone/>
            </a:pPr>
            <a:r>
              <a:rPr lang="en-US" dirty="0"/>
              <a:t>States are like detailed status reports for tasks and workflows. While you don't have to be an expert in states, understanding them can give your workflows more control.</a:t>
            </a:r>
          </a:p>
          <a:p>
            <a:endParaRPr lang="en-US" dirty="0"/>
          </a:p>
          <a:p>
            <a:r>
              <a:rPr lang="en-US" dirty="0"/>
              <a:t>States give you a lot of information:</a:t>
            </a:r>
          </a:p>
          <a:p>
            <a:r>
              <a:rPr lang="en-US" dirty="0"/>
              <a:t>- They can tell you if a task is going to try again soon.</a:t>
            </a:r>
          </a:p>
          <a:p>
            <a:r>
              <a:rPr lang="en-US" dirty="0"/>
              <a:t>- They show when a task is successful and what it did.</a:t>
            </a:r>
          </a:p>
          <a:p>
            <a:r>
              <a:rPr lang="en-US" dirty="0"/>
              <a:t>- They reveal if a task was supposed to run but got canceled.</a:t>
            </a:r>
          </a:p>
          <a:p>
            <a:r>
              <a:rPr lang="en-US" dirty="0"/>
              <a:t>- They explain when a task reused a past result instead of running again.</a:t>
            </a:r>
          </a:p>
          <a:p>
            <a:r>
              <a:rPr lang="en-US" dirty="0"/>
              <a:t>- They tell you if a task failed because it took too long.</a:t>
            </a:r>
          </a:p>
          <a:p>
            <a:endParaRPr lang="en-US" dirty="0"/>
          </a:p>
          <a:p>
            <a:pPr marL="0" indent="0">
              <a:buNone/>
            </a:pPr>
            <a:r>
              <a:rPr lang="en-US" dirty="0"/>
              <a:t>In short, states are like superpowers for your workflows, helping you understand what's happening at any moment.</a:t>
            </a:r>
          </a:p>
        </p:txBody>
      </p:sp>
    </p:spTree>
    <p:extLst>
      <p:ext uri="{BB962C8B-B14F-4D97-AF65-F5344CB8AC3E}">
        <p14:creationId xmlns:p14="http://schemas.microsoft.com/office/powerpoint/2010/main" val="13884245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2BE4D-C28B-2B41-59E5-71FCE9FEBD3E}"/>
              </a:ext>
            </a:extLst>
          </p:cNvPr>
          <p:cNvSpPr>
            <a:spLocks noGrp="1"/>
          </p:cNvSpPr>
          <p:nvPr>
            <p:ph type="title"/>
          </p:nvPr>
        </p:nvSpPr>
        <p:spPr/>
        <p:txBody>
          <a:bodyPr/>
          <a:lstStyle/>
          <a:p>
            <a:r>
              <a:rPr lang="en-US" dirty="0"/>
              <a:t>Task Runners</a:t>
            </a:r>
          </a:p>
        </p:txBody>
      </p:sp>
      <p:sp>
        <p:nvSpPr>
          <p:cNvPr id="3" name="Content Placeholder 2">
            <a:extLst>
              <a:ext uri="{FF2B5EF4-FFF2-40B4-BE49-F238E27FC236}">
                <a16:creationId xmlns:a16="http://schemas.microsoft.com/office/drawing/2014/main" id="{AC23ACA0-FF87-86CB-A018-3CD4E35E2EDD}"/>
              </a:ext>
            </a:extLst>
          </p:cNvPr>
          <p:cNvSpPr>
            <a:spLocks noGrp="1"/>
          </p:cNvSpPr>
          <p:nvPr>
            <p:ph idx="1"/>
          </p:nvPr>
        </p:nvSpPr>
        <p:spPr/>
        <p:txBody>
          <a:bodyPr/>
          <a:lstStyle/>
          <a:p>
            <a:r>
              <a:rPr lang="en-US" dirty="0"/>
              <a:t>Task runners enable you to engage specific executors for Prefect tasks, such as for concurrent, parallel, or distributed execution of tasks.</a:t>
            </a:r>
          </a:p>
          <a:p>
            <a:r>
              <a:rPr lang="en-US" dirty="0"/>
              <a:t>Task runners are not required for task execution. If you call a task function directly, the task executes as a regular Python function, without a task runner, and produces whatever result is returned by the function.</a:t>
            </a:r>
          </a:p>
          <a:p>
            <a:endParaRPr lang="en-US" dirty="0"/>
          </a:p>
        </p:txBody>
      </p:sp>
    </p:spTree>
    <p:extLst>
      <p:ext uri="{BB962C8B-B14F-4D97-AF65-F5344CB8AC3E}">
        <p14:creationId xmlns:p14="http://schemas.microsoft.com/office/powerpoint/2010/main" val="39284939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5" name="Rectangle 3078">
            <a:extLst>
              <a:ext uri="{FF2B5EF4-FFF2-40B4-BE49-F238E27FC236}">
                <a16:creationId xmlns:a16="http://schemas.microsoft.com/office/drawing/2014/main" id="{7BDAC5B6-20CE-447F-8BA1-F2274AC7A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6" name="Freeform: Shape 3080">
            <a:extLst>
              <a:ext uri="{FF2B5EF4-FFF2-40B4-BE49-F238E27FC236}">
                <a16:creationId xmlns:a16="http://schemas.microsoft.com/office/drawing/2014/main" id="{D1D22B31-BF8F-446B-9009-8A251FB177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3094406 w 12192000"/>
              <a:gd name="connsiteY0" fmla="*/ 283966 h 6858000"/>
              <a:gd name="connsiteX1" fmla="*/ 3038833 w 12192000"/>
              <a:gd name="connsiteY1" fmla="*/ 309661 h 6858000"/>
              <a:gd name="connsiteX2" fmla="*/ 3348384 w 12192000"/>
              <a:gd name="connsiteY2" fmla="*/ 406000 h 6858000"/>
              <a:gd name="connsiteX3" fmla="*/ 2864309 w 12192000"/>
              <a:gd name="connsiteY3" fmla="*/ 355295 h 6858000"/>
              <a:gd name="connsiteX4" fmla="*/ 2856039 w 12192000"/>
              <a:gd name="connsiteY4" fmla="*/ 388058 h 6858000"/>
              <a:gd name="connsiteX5" fmla="*/ 3405794 w 12192000"/>
              <a:gd name="connsiteY5" fmla="*/ 512089 h 6858000"/>
              <a:gd name="connsiteX6" fmla="*/ 3356651 w 12192000"/>
              <a:gd name="connsiteY6" fmla="*/ 531204 h 6858000"/>
              <a:gd name="connsiteX7" fmla="*/ 3064552 w 12192000"/>
              <a:gd name="connsiteY7" fmla="*/ 483228 h 6858000"/>
              <a:gd name="connsiteX8" fmla="*/ 3005765 w 12192000"/>
              <a:gd name="connsiteY8" fmla="*/ 495708 h 6858000"/>
              <a:gd name="connsiteX9" fmla="*/ 3034700 w 12192000"/>
              <a:gd name="connsiteY9" fmla="*/ 553823 h 6858000"/>
              <a:gd name="connsiteX10" fmla="*/ 3161459 w 12192000"/>
              <a:gd name="connsiteY10" fmla="*/ 576445 h 6858000"/>
              <a:gd name="connsiteX11" fmla="*/ 3358949 w 12192000"/>
              <a:gd name="connsiteY11" fmla="*/ 712961 h 6858000"/>
              <a:gd name="connsiteX12" fmla="*/ 3059960 w 12192000"/>
              <a:gd name="connsiteY12" fmla="*/ 696576 h 6858000"/>
              <a:gd name="connsiteX13" fmla="*/ 3007143 w 12192000"/>
              <a:gd name="connsiteY13" fmla="*/ 729732 h 6858000"/>
              <a:gd name="connsiteX14" fmla="*/ 2986935 w 12192000"/>
              <a:gd name="connsiteY14" fmla="*/ 772635 h 6858000"/>
              <a:gd name="connsiteX15" fmla="*/ 2871197 w 12192000"/>
              <a:gd name="connsiteY15" fmla="*/ 808127 h 6858000"/>
              <a:gd name="connsiteX16" fmla="*/ 3053071 w 12192000"/>
              <a:gd name="connsiteY16" fmla="*/ 847913 h 6858000"/>
              <a:gd name="connsiteX17" fmla="*/ 2858796 w 12192000"/>
              <a:gd name="connsiteY17" fmla="*/ 847913 h 6858000"/>
              <a:gd name="connsiteX18" fmla="*/ 2635588 w 12192000"/>
              <a:gd name="connsiteY18" fmla="*/ 820611 h 6858000"/>
              <a:gd name="connsiteX19" fmla="*/ 2397683 w 12192000"/>
              <a:gd name="connsiteY19" fmla="*/ 829190 h 6858000"/>
              <a:gd name="connsiteX20" fmla="*/ 1921874 w 12192000"/>
              <a:gd name="connsiteY20" fmla="*/ 778877 h 6858000"/>
              <a:gd name="connsiteX21" fmla="*/ 1695450 w 12192000"/>
              <a:gd name="connsiteY21" fmla="*/ 782386 h 6858000"/>
              <a:gd name="connsiteX22" fmla="*/ 2954324 w 12192000"/>
              <a:gd name="connsiteY22" fmla="*/ 1120940 h 6858000"/>
              <a:gd name="connsiteX23" fmla="*/ 2890028 w 12192000"/>
              <a:gd name="connsiteY23" fmla="*/ 1195435 h 6858000"/>
              <a:gd name="connsiteX24" fmla="*/ 3153652 w 12192000"/>
              <a:gd name="connsiteY24" fmla="*/ 1276563 h 6858000"/>
              <a:gd name="connsiteX25" fmla="*/ 3218410 w 12192000"/>
              <a:gd name="connsiteY25" fmla="*/ 1356911 h 6858000"/>
              <a:gd name="connsiteX26" fmla="*/ 3137118 w 12192000"/>
              <a:gd name="connsiteY26" fmla="*/ 1349891 h 6858000"/>
              <a:gd name="connsiteX27" fmla="*/ 3067309 w 12192000"/>
              <a:gd name="connsiteY27" fmla="*/ 1365102 h 6858000"/>
              <a:gd name="connsiteX28" fmla="*/ 3096243 w 12192000"/>
              <a:gd name="connsiteY28" fmla="*/ 1467292 h 6858000"/>
              <a:gd name="connsiteX29" fmla="*/ 3468716 w 12192000"/>
              <a:gd name="connsiteY29" fmla="*/ 1599125 h 6858000"/>
              <a:gd name="connsiteX30" fmla="*/ 3502241 w 12192000"/>
              <a:gd name="connsiteY30" fmla="*/ 1642029 h 6858000"/>
              <a:gd name="connsiteX31" fmla="*/ 3457692 w 12192000"/>
              <a:gd name="connsiteY31" fmla="*/ 1672453 h 6858000"/>
              <a:gd name="connsiteX32" fmla="*/ 3337362 w 12192000"/>
              <a:gd name="connsiteY32" fmla="*/ 1688053 h 6858000"/>
              <a:gd name="connsiteX33" fmla="*/ 3505915 w 12192000"/>
              <a:gd name="connsiteY33" fmla="*/ 1834318 h 6858000"/>
              <a:gd name="connsiteX34" fmla="*/ 3567458 w 12192000"/>
              <a:gd name="connsiteY34" fmla="*/ 1874880 h 6858000"/>
              <a:gd name="connsiteX35" fmla="*/ 3672634 w 12192000"/>
              <a:gd name="connsiteY35" fmla="*/ 1937678 h 6858000"/>
              <a:gd name="connsiteX36" fmla="*/ 3674470 w 12192000"/>
              <a:gd name="connsiteY36" fmla="*/ 1956789 h 6858000"/>
              <a:gd name="connsiteX37" fmla="*/ 3531176 w 12192000"/>
              <a:gd name="connsiteY37" fmla="*/ 2024266 h 6858000"/>
              <a:gd name="connsiteX38" fmla="*/ 3272604 w 12192000"/>
              <a:gd name="connsiteY38" fmla="*/ 2005933 h 6858000"/>
              <a:gd name="connsiteX39" fmla="*/ 3654720 w 12192000"/>
              <a:gd name="connsiteY39" fmla="*/ 2106564 h 6858000"/>
              <a:gd name="connsiteX40" fmla="*/ 2417892 w 12192000"/>
              <a:gd name="connsiteY40" fmla="*/ 1866690 h 6858000"/>
              <a:gd name="connsiteX41" fmla="*/ 2496888 w 12192000"/>
              <a:gd name="connsiteY41" fmla="*/ 1929487 h 6858000"/>
              <a:gd name="connsiteX42" fmla="*/ 2929526 w 12192000"/>
              <a:gd name="connsiteY42" fmla="*/ 2094862 h 6858000"/>
              <a:gd name="connsiteX43" fmla="*/ 3052152 w 12192000"/>
              <a:gd name="connsiteY43" fmla="*/ 2198613 h 6858000"/>
              <a:gd name="connsiteX44" fmla="*/ 3180748 w 12192000"/>
              <a:gd name="connsiteY44" fmla="*/ 2255948 h 6858000"/>
              <a:gd name="connsiteX45" fmla="*/ 3361244 w 12192000"/>
              <a:gd name="connsiteY45" fmla="*/ 2254777 h 6858000"/>
              <a:gd name="connsiteX46" fmla="*/ 3489382 w 12192000"/>
              <a:gd name="connsiteY46" fmla="*/ 2342926 h 6858000"/>
              <a:gd name="connsiteX47" fmla="*/ 3355733 w 12192000"/>
              <a:gd name="connsiteY47" fmla="*/ 2361649 h 6858000"/>
              <a:gd name="connsiteX48" fmla="*/ 3199121 w 12192000"/>
              <a:gd name="connsiteY48" fmla="*/ 2347216 h 6858000"/>
              <a:gd name="connsiteX49" fmla="*/ 2861091 w 12192000"/>
              <a:gd name="connsiteY49" fmla="*/ 2351896 h 6858000"/>
              <a:gd name="connsiteX50" fmla="*/ 2667278 w 12192000"/>
              <a:gd name="connsiteY50" fmla="*/ 2369058 h 6858000"/>
              <a:gd name="connsiteX51" fmla="*/ 2221781 w 12192000"/>
              <a:gd name="connsiteY51" fmla="*/ 2339805 h 6858000"/>
              <a:gd name="connsiteX52" fmla="*/ 2247961 w 12192000"/>
              <a:gd name="connsiteY52" fmla="*/ 2414693 h 6858000"/>
              <a:gd name="connsiteX53" fmla="*/ 2231425 w 12192000"/>
              <a:gd name="connsiteY53" fmla="*/ 2479828 h 6858000"/>
              <a:gd name="connsiteX54" fmla="*/ 2224996 w 12192000"/>
              <a:gd name="connsiteY54" fmla="*/ 2621414 h 6858000"/>
              <a:gd name="connsiteX55" fmla="*/ 2229131 w 12192000"/>
              <a:gd name="connsiteY55" fmla="*/ 2644426 h 6858000"/>
              <a:gd name="connsiteX56" fmla="*/ 2129466 w 12192000"/>
              <a:gd name="connsiteY56" fmla="*/ 2659247 h 6858000"/>
              <a:gd name="connsiteX57" fmla="*/ 2723312 w 12192000"/>
              <a:gd name="connsiteY57" fmla="*/ 2953726 h 6858000"/>
              <a:gd name="connsiteX58" fmla="*/ 2326496 w 12192000"/>
              <a:gd name="connsiteY58" fmla="*/ 2878838 h 6858000"/>
              <a:gd name="connsiteX59" fmla="*/ 2272759 w 12192000"/>
              <a:gd name="connsiteY59" fmla="*/ 3002480 h 6858000"/>
              <a:gd name="connsiteX60" fmla="*/ 2459226 w 12192000"/>
              <a:gd name="connsiteY60" fmla="*/ 3112471 h 6858000"/>
              <a:gd name="connsiteX61" fmla="*/ 2528117 w 12192000"/>
              <a:gd name="connsiteY61" fmla="*/ 3330111 h 6858000"/>
              <a:gd name="connsiteX62" fmla="*/ 2494590 w 12192000"/>
              <a:gd name="connsiteY62" fmla="*/ 3529029 h 6858000"/>
              <a:gd name="connsiteX63" fmla="*/ 2414677 w 12192000"/>
              <a:gd name="connsiteY63" fmla="*/ 3592215 h 6858000"/>
              <a:gd name="connsiteX64" fmla="*/ 2298940 w 12192000"/>
              <a:gd name="connsiteY64" fmla="*/ 3705716 h 6858000"/>
              <a:gd name="connsiteX65" fmla="*/ 2227294 w 12192000"/>
              <a:gd name="connsiteY65" fmla="*/ 3775921 h 6858000"/>
              <a:gd name="connsiteX66" fmla="*/ 1978366 w 12192000"/>
              <a:gd name="connsiteY66" fmla="*/ 3748620 h 6858000"/>
              <a:gd name="connsiteX67" fmla="*/ 2310421 w 12192000"/>
              <a:gd name="connsiteY67" fmla="*/ 3926868 h 6858000"/>
              <a:gd name="connsiteX68" fmla="*/ 2041285 w 12192000"/>
              <a:gd name="connsiteY68" fmla="*/ 3904635 h 6858000"/>
              <a:gd name="connsiteX69" fmla="*/ 1953565 w 12192000"/>
              <a:gd name="connsiteY69" fmla="*/ 3917116 h 6858000"/>
              <a:gd name="connsiteX70" fmla="*/ 2003623 w 12192000"/>
              <a:gd name="connsiteY70" fmla="*/ 3974842 h 6858000"/>
              <a:gd name="connsiteX71" fmla="*/ 2201114 w 12192000"/>
              <a:gd name="connsiteY71" fmla="*/ 4072742 h 6858000"/>
              <a:gd name="connsiteX72" fmla="*/ 2608032 w 12192000"/>
              <a:gd name="connsiteY72" fmla="*/ 4337967 h 6858000"/>
              <a:gd name="connsiteX73" fmla="*/ 2213973 w 12192000"/>
              <a:gd name="connsiteY73" fmla="*/ 4216277 h 6858000"/>
              <a:gd name="connsiteX74" fmla="*/ 2629158 w 12192000"/>
              <a:gd name="connsiteY74" fmla="*/ 4488911 h 6858000"/>
              <a:gd name="connsiteX75" fmla="*/ 2721471 w 12192000"/>
              <a:gd name="connsiteY75" fmla="*/ 4579399 h 6858000"/>
              <a:gd name="connsiteX76" fmla="*/ 2907939 w 12192000"/>
              <a:gd name="connsiteY76" fmla="*/ 4804062 h 6858000"/>
              <a:gd name="connsiteX77" fmla="*/ 2898753 w 12192000"/>
              <a:gd name="connsiteY77" fmla="*/ 4829414 h 6858000"/>
              <a:gd name="connsiteX78" fmla="*/ 2683352 w 12192000"/>
              <a:gd name="connsiteY78" fmla="*/ 4793141 h 6858000"/>
              <a:gd name="connsiteX79" fmla="*/ 2962594 w 12192000"/>
              <a:gd name="connsiteY79" fmla="*/ 4981920 h 6858000"/>
              <a:gd name="connsiteX80" fmla="*/ 3251019 w 12192000"/>
              <a:gd name="connsiteY80" fmla="*/ 5127012 h 6858000"/>
              <a:gd name="connsiteX81" fmla="*/ 3046180 w 12192000"/>
              <a:gd name="connsiteY81" fmla="*/ 5104781 h 6858000"/>
              <a:gd name="connsiteX82" fmla="*/ 2764646 w 12192000"/>
              <a:gd name="connsiteY82" fmla="*/ 5021703 h 6858000"/>
              <a:gd name="connsiteX83" fmla="*/ 2666820 w 12192000"/>
              <a:gd name="connsiteY83" fmla="*/ 5052905 h 6858000"/>
              <a:gd name="connsiteX84" fmla="*/ 2933657 w 12192000"/>
              <a:gd name="connsiteY84" fmla="*/ 5190198 h 6858000"/>
              <a:gd name="connsiteX85" fmla="*/ 3086598 w 12192000"/>
              <a:gd name="connsiteY85" fmla="*/ 5253776 h 6858000"/>
              <a:gd name="connsiteX86" fmla="*/ 3147680 w 12192000"/>
              <a:gd name="connsiteY86" fmla="*/ 5302531 h 6858000"/>
              <a:gd name="connsiteX87" fmla="*/ 3322204 w 12192000"/>
              <a:gd name="connsiteY87" fmla="*/ 5476487 h 6858000"/>
              <a:gd name="connsiteX88" fmla="*/ 3834758 w 12192000"/>
              <a:gd name="connsiteY88" fmla="*/ 5666434 h 6858000"/>
              <a:gd name="connsiteX89" fmla="*/ 4314240 w 12192000"/>
              <a:gd name="connsiteY89" fmla="*/ 5902409 h 6858000"/>
              <a:gd name="connsiteX90" fmla="*/ 4688552 w 12192000"/>
              <a:gd name="connsiteY90" fmla="*/ 6049453 h 6858000"/>
              <a:gd name="connsiteX91" fmla="*/ 5634660 w 12192000"/>
              <a:gd name="connsiteY91" fmla="*/ 6238620 h 6858000"/>
              <a:gd name="connsiteX92" fmla="*/ 9222980 w 12192000"/>
              <a:gd name="connsiteY92" fmla="*/ 4955397 h 6858000"/>
              <a:gd name="connsiteX93" fmla="*/ 9268448 w 12192000"/>
              <a:gd name="connsiteY93" fmla="*/ 4917173 h 6858000"/>
              <a:gd name="connsiteX94" fmla="*/ 9442512 w 12192000"/>
              <a:gd name="connsiteY94" fmla="*/ 4773251 h 6858000"/>
              <a:gd name="connsiteX95" fmla="*/ 9590400 w 12192000"/>
              <a:gd name="connsiteY95" fmla="*/ 4643756 h 6858000"/>
              <a:gd name="connsiteX96" fmla="*/ 9513242 w 12192000"/>
              <a:gd name="connsiteY96" fmla="*/ 4600073 h 6858000"/>
              <a:gd name="connsiteX97" fmla="*/ 9617498 w 12192000"/>
              <a:gd name="connsiteY97" fmla="*/ 4476430 h 6858000"/>
              <a:gd name="connsiteX98" fmla="*/ 9949094 w 12192000"/>
              <a:gd name="connsiteY98" fmla="*/ 4095364 h 6858000"/>
              <a:gd name="connsiteX99" fmla="*/ 10094686 w 12192000"/>
              <a:gd name="connsiteY99" fmla="*/ 4011507 h 6858000"/>
              <a:gd name="connsiteX100" fmla="*/ 10271967 w 12192000"/>
              <a:gd name="connsiteY100" fmla="*/ 3800497 h 6858000"/>
              <a:gd name="connsiteX101" fmla="*/ 10297226 w 12192000"/>
              <a:gd name="connsiteY101" fmla="*/ 3751742 h 6858000"/>
              <a:gd name="connsiteX102" fmla="*/ 10260943 w 12192000"/>
              <a:gd name="connsiteY102" fmla="*/ 3689723 h 6858000"/>
              <a:gd name="connsiteX103" fmla="*/ 10233847 w 12192000"/>
              <a:gd name="connsiteY103" fmla="*/ 3627319 h 6858000"/>
              <a:gd name="connsiteX104" fmla="*/ 10269209 w 12192000"/>
              <a:gd name="connsiteY104" fmla="*/ 3608986 h 6858000"/>
              <a:gd name="connsiteX105" fmla="*/ 10496550 w 12192000"/>
              <a:gd name="connsiteY105" fmla="*/ 3577393 h 6858000"/>
              <a:gd name="connsiteX106" fmla="*/ 10364738 w 12192000"/>
              <a:gd name="connsiteY106" fmla="*/ 3458823 h 6858000"/>
              <a:gd name="connsiteX107" fmla="*/ 10132346 w 12192000"/>
              <a:gd name="connsiteY107" fmla="*/ 3282137 h 6858000"/>
              <a:gd name="connsiteX108" fmla="*/ 10026712 w 12192000"/>
              <a:gd name="connsiteY108" fmla="*/ 3156543 h 6858000"/>
              <a:gd name="connsiteX109" fmla="*/ 10014312 w 12192000"/>
              <a:gd name="connsiteY109" fmla="*/ 3044213 h 6858000"/>
              <a:gd name="connsiteX110" fmla="*/ 9806718 w 12192000"/>
              <a:gd name="connsiteY110" fmla="*/ 2977907 h 6858000"/>
              <a:gd name="connsiteX111" fmla="*/ 10001912 w 12192000"/>
              <a:gd name="connsiteY111" fmla="*/ 2740374 h 6858000"/>
              <a:gd name="connsiteX112" fmla="*/ 10021662 w 12192000"/>
              <a:gd name="connsiteY112" fmla="*/ 2691231 h 6858000"/>
              <a:gd name="connsiteX113" fmla="*/ 9904546 w 12192000"/>
              <a:gd name="connsiteY113" fmla="*/ 2515322 h 6858000"/>
              <a:gd name="connsiteX114" fmla="*/ 9885256 w 12192000"/>
              <a:gd name="connsiteY114" fmla="*/ 2487240 h 6858000"/>
              <a:gd name="connsiteX115" fmla="*/ 9842085 w 12192000"/>
              <a:gd name="connsiteY115" fmla="*/ 2431074 h 6858000"/>
              <a:gd name="connsiteX116" fmla="*/ 9718078 w 12192000"/>
              <a:gd name="connsiteY116" fmla="*/ 2417424 h 6858000"/>
              <a:gd name="connsiteX117" fmla="*/ 9782378 w 12192000"/>
              <a:gd name="connsiteY117" fmla="*/ 2377641 h 6858000"/>
              <a:gd name="connsiteX118" fmla="*/ 9907302 w 12192000"/>
              <a:gd name="connsiteY118" fmla="*/ 2243078 h 6858000"/>
              <a:gd name="connsiteX119" fmla="*/ 9824171 w 12192000"/>
              <a:gd name="connsiteY119" fmla="*/ 2114365 h 6858000"/>
              <a:gd name="connsiteX120" fmla="*/ 9818662 w 12192000"/>
              <a:gd name="connsiteY120" fmla="*/ 2043377 h 6858000"/>
              <a:gd name="connsiteX121" fmla="*/ 9958740 w 12192000"/>
              <a:gd name="connsiteY121" fmla="*/ 1952499 h 6858000"/>
              <a:gd name="connsiteX122" fmla="*/ 10064374 w 12192000"/>
              <a:gd name="connsiteY122" fmla="*/ 1916615 h 6858000"/>
              <a:gd name="connsiteX123" fmla="*/ 10113055 w 12192000"/>
              <a:gd name="connsiteY123" fmla="*/ 1865131 h 6858000"/>
              <a:gd name="connsiteX124" fmla="*/ 10055646 w 12192000"/>
              <a:gd name="connsiteY124" fmla="*/ 1822227 h 6858000"/>
              <a:gd name="connsiteX125" fmla="*/ 9800748 w 12192000"/>
              <a:gd name="connsiteY125" fmla="*/ 1720036 h 6858000"/>
              <a:gd name="connsiteX126" fmla="*/ 9938071 w 12192000"/>
              <a:gd name="connsiteY126" fmla="*/ 1634617 h 6858000"/>
              <a:gd name="connsiteX127" fmla="*/ 9220224 w 12192000"/>
              <a:gd name="connsiteY127" fmla="*/ 1231709 h 6858000"/>
              <a:gd name="connsiteX128" fmla="*/ 9133419 w 12192000"/>
              <a:gd name="connsiteY128" fmla="*/ 1170083 h 6858000"/>
              <a:gd name="connsiteX129" fmla="*/ 8672768 w 12192000"/>
              <a:gd name="connsiteY129" fmla="*/ 1020699 h 6858000"/>
              <a:gd name="connsiteX130" fmla="*/ 8198797 w 12192000"/>
              <a:gd name="connsiteY130" fmla="*/ 915000 h 6858000"/>
              <a:gd name="connsiteX131" fmla="*/ 8528095 w 12192000"/>
              <a:gd name="connsiteY131" fmla="*/ 691898 h 6858000"/>
              <a:gd name="connsiteX132" fmla="*/ 8025190 w 12192000"/>
              <a:gd name="connsiteY132" fmla="*/ 640021 h 6858000"/>
              <a:gd name="connsiteX133" fmla="*/ 7976047 w 12192000"/>
              <a:gd name="connsiteY133" fmla="*/ 641584 h 6858000"/>
              <a:gd name="connsiteX134" fmla="*/ 6988604 w 12192000"/>
              <a:gd name="connsiteY134" fmla="*/ 607260 h 6858000"/>
              <a:gd name="connsiteX135" fmla="*/ 5573116 w 12192000"/>
              <a:gd name="connsiteY135" fmla="*/ 493368 h 6858000"/>
              <a:gd name="connsiteX136" fmla="*/ 4401503 w 12192000"/>
              <a:gd name="connsiteY136" fmla="*/ 425112 h 6858000"/>
              <a:gd name="connsiteX137" fmla="*/ 3154109 w 12192000"/>
              <a:gd name="connsiteY137" fmla="*/ 292499 h 6858000"/>
              <a:gd name="connsiteX138" fmla="*/ 3094406 w 12192000"/>
              <a:gd name="connsiteY138" fmla="*/ 283966 h 6858000"/>
              <a:gd name="connsiteX139" fmla="*/ 0 w 12192000"/>
              <a:gd name="connsiteY139" fmla="*/ 0 h 6858000"/>
              <a:gd name="connsiteX140" fmla="*/ 12192000 w 12192000"/>
              <a:gd name="connsiteY140" fmla="*/ 0 h 6858000"/>
              <a:gd name="connsiteX141" fmla="*/ 12192000 w 12192000"/>
              <a:gd name="connsiteY141" fmla="*/ 6858000 h 6858000"/>
              <a:gd name="connsiteX142" fmla="*/ 0 w 12192000"/>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2192000" h="6858000">
                <a:moveTo>
                  <a:pt x="3094406" y="283966"/>
                </a:moveTo>
                <a:cubicBezTo>
                  <a:pt x="3074312" y="283528"/>
                  <a:pt x="3054907" y="288795"/>
                  <a:pt x="3038833" y="309661"/>
                </a:cubicBezTo>
                <a:cubicBezTo>
                  <a:pt x="3124259" y="364657"/>
                  <a:pt x="3233105" y="343983"/>
                  <a:pt x="3348384" y="406000"/>
                </a:cubicBezTo>
                <a:cubicBezTo>
                  <a:pt x="3161001" y="386497"/>
                  <a:pt x="3012653" y="370896"/>
                  <a:pt x="2864309" y="355295"/>
                </a:cubicBezTo>
                <a:cubicBezTo>
                  <a:pt x="2861553" y="366216"/>
                  <a:pt x="2858796" y="377136"/>
                  <a:pt x="2856039" y="388058"/>
                </a:cubicBezTo>
                <a:cubicBezTo>
                  <a:pt x="3045722" y="411070"/>
                  <a:pt x="3221166" y="470356"/>
                  <a:pt x="3405794" y="512089"/>
                </a:cubicBezTo>
                <a:cubicBezTo>
                  <a:pt x="3388799" y="537835"/>
                  <a:pt x="3371808" y="532763"/>
                  <a:pt x="3356651" y="531204"/>
                </a:cubicBezTo>
                <a:cubicBezTo>
                  <a:pt x="3257907" y="521062"/>
                  <a:pt x="3159164" y="510922"/>
                  <a:pt x="3064552" y="483228"/>
                </a:cubicBezTo>
                <a:cubicBezTo>
                  <a:pt x="3043427" y="476987"/>
                  <a:pt x="3017704" y="476987"/>
                  <a:pt x="3005765" y="495708"/>
                </a:cubicBezTo>
                <a:cubicBezTo>
                  <a:pt x="2988771" y="522231"/>
                  <a:pt x="3013113" y="539393"/>
                  <a:pt x="3034700" y="553823"/>
                </a:cubicBezTo>
                <a:cubicBezTo>
                  <a:pt x="3072360" y="578787"/>
                  <a:pt x="3117827" y="571767"/>
                  <a:pt x="3161459" y="576445"/>
                </a:cubicBezTo>
                <a:cubicBezTo>
                  <a:pt x="3277655" y="588537"/>
                  <a:pt x="3333228" y="626370"/>
                  <a:pt x="3358949" y="712961"/>
                </a:cubicBezTo>
                <a:cubicBezTo>
                  <a:pt x="3256987" y="677857"/>
                  <a:pt x="3158703" y="721151"/>
                  <a:pt x="3059960" y="696576"/>
                </a:cubicBezTo>
                <a:cubicBezTo>
                  <a:pt x="3034240" y="690338"/>
                  <a:pt x="2993364" y="699698"/>
                  <a:pt x="3007143" y="729732"/>
                </a:cubicBezTo>
                <a:cubicBezTo>
                  <a:pt x="3020003" y="757814"/>
                  <a:pt x="3062716" y="778096"/>
                  <a:pt x="2986935" y="772635"/>
                </a:cubicBezTo>
                <a:cubicBezTo>
                  <a:pt x="2932740" y="768735"/>
                  <a:pt x="2826647" y="800329"/>
                  <a:pt x="2871197" y="808127"/>
                </a:cubicBezTo>
                <a:cubicBezTo>
                  <a:pt x="2927228" y="817881"/>
                  <a:pt x="2981883" y="831921"/>
                  <a:pt x="3053071" y="847913"/>
                </a:cubicBezTo>
                <a:cubicBezTo>
                  <a:pt x="2974533" y="874043"/>
                  <a:pt x="2918042" y="868584"/>
                  <a:pt x="2858796" y="847913"/>
                </a:cubicBezTo>
                <a:cubicBezTo>
                  <a:pt x="2787150" y="822949"/>
                  <a:pt x="2693916" y="792528"/>
                  <a:pt x="2635588" y="820611"/>
                </a:cubicBezTo>
                <a:cubicBezTo>
                  <a:pt x="2548326" y="862734"/>
                  <a:pt x="2475760" y="836211"/>
                  <a:pt x="2397683" y="829190"/>
                </a:cubicBezTo>
                <a:cubicBezTo>
                  <a:pt x="2238775" y="814759"/>
                  <a:pt x="2081241" y="790576"/>
                  <a:pt x="1921874" y="778877"/>
                </a:cubicBezTo>
                <a:cubicBezTo>
                  <a:pt x="1858036" y="774195"/>
                  <a:pt x="1789143" y="751964"/>
                  <a:pt x="1695450" y="782386"/>
                </a:cubicBezTo>
                <a:cubicBezTo>
                  <a:pt x="2119822" y="938012"/>
                  <a:pt x="2575423" y="928262"/>
                  <a:pt x="2954324" y="1120940"/>
                </a:cubicBezTo>
                <a:cubicBezTo>
                  <a:pt x="2938251" y="1139269"/>
                  <a:pt x="2856502" y="1191535"/>
                  <a:pt x="2890028" y="1195435"/>
                </a:cubicBezTo>
                <a:cubicBezTo>
                  <a:pt x="2984178" y="1206748"/>
                  <a:pt x="3067767" y="1244971"/>
                  <a:pt x="3153652" y="1276563"/>
                </a:cubicBezTo>
                <a:cubicBezTo>
                  <a:pt x="3190855" y="1290216"/>
                  <a:pt x="3235862" y="1308157"/>
                  <a:pt x="3218410" y="1356911"/>
                </a:cubicBezTo>
                <a:cubicBezTo>
                  <a:pt x="3186719" y="1370562"/>
                  <a:pt x="3163296" y="1351451"/>
                  <a:pt x="3137118" y="1349891"/>
                </a:cubicBezTo>
                <a:cubicBezTo>
                  <a:pt x="3110480" y="1348331"/>
                  <a:pt x="3050773" y="1358471"/>
                  <a:pt x="3067309" y="1365102"/>
                </a:cubicBezTo>
                <a:cubicBezTo>
                  <a:pt x="3142629" y="1395136"/>
                  <a:pt x="3007143" y="1467292"/>
                  <a:pt x="3096243" y="1467292"/>
                </a:cubicBezTo>
                <a:cubicBezTo>
                  <a:pt x="3245506" y="1467681"/>
                  <a:pt x="3324961" y="1595613"/>
                  <a:pt x="3468716" y="1599125"/>
                </a:cubicBezTo>
                <a:cubicBezTo>
                  <a:pt x="3491677" y="1599513"/>
                  <a:pt x="3502700" y="1622137"/>
                  <a:pt x="3502241" y="1642029"/>
                </a:cubicBezTo>
                <a:cubicBezTo>
                  <a:pt x="3502241" y="1665822"/>
                  <a:pt x="3481116" y="1670112"/>
                  <a:pt x="3457692" y="1672453"/>
                </a:cubicBezTo>
                <a:cubicBezTo>
                  <a:pt x="3421868" y="1675962"/>
                  <a:pt x="3384667" y="1642029"/>
                  <a:pt x="3337362" y="1688053"/>
                </a:cubicBezTo>
                <a:cubicBezTo>
                  <a:pt x="3422329" y="1714966"/>
                  <a:pt x="3507294" y="1741878"/>
                  <a:pt x="3505915" y="1834318"/>
                </a:cubicBezTo>
                <a:cubicBezTo>
                  <a:pt x="3505457" y="1859279"/>
                  <a:pt x="3540820" y="1868640"/>
                  <a:pt x="3567458" y="1874880"/>
                </a:cubicBezTo>
                <a:cubicBezTo>
                  <a:pt x="3611549" y="1885023"/>
                  <a:pt x="3648750" y="1902965"/>
                  <a:pt x="3672634" y="1937678"/>
                </a:cubicBezTo>
                <a:cubicBezTo>
                  <a:pt x="3672172" y="1944308"/>
                  <a:pt x="3671715" y="1951329"/>
                  <a:pt x="3674470" y="1956789"/>
                </a:cubicBezTo>
                <a:cubicBezTo>
                  <a:pt x="3666664" y="2040646"/>
                  <a:pt x="3602363" y="2038306"/>
                  <a:pt x="3531176" y="2024266"/>
                </a:cubicBezTo>
                <a:cubicBezTo>
                  <a:pt x="3446211" y="2007103"/>
                  <a:pt x="3362164" y="1975900"/>
                  <a:pt x="3272604" y="2005933"/>
                </a:cubicBezTo>
                <a:cubicBezTo>
                  <a:pt x="3398905" y="2046107"/>
                  <a:pt x="3536229" y="2049228"/>
                  <a:pt x="3654720" y="2106564"/>
                </a:cubicBezTo>
                <a:cubicBezTo>
                  <a:pt x="3221166" y="2117095"/>
                  <a:pt x="2838130" y="1936116"/>
                  <a:pt x="2417892" y="1866690"/>
                </a:cubicBezTo>
                <a:cubicBezTo>
                  <a:pt x="2432130" y="1913105"/>
                  <a:pt x="2466114" y="1922465"/>
                  <a:pt x="2496888" y="1929487"/>
                </a:cubicBezTo>
                <a:cubicBezTo>
                  <a:pt x="2652123" y="1964590"/>
                  <a:pt x="2788067" y="2034408"/>
                  <a:pt x="2929526" y="2094862"/>
                </a:cubicBezTo>
                <a:cubicBezTo>
                  <a:pt x="2987851" y="2119825"/>
                  <a:pt x="3030106" y="2144789"/>
                  <a:pt x="3052152" y="2198613"/>
                </a:cubicBezTo>
                <a:cubicBezTo>
                  <a:pt x="3071903" y="2247367"/>
                  <a:pt x="3110021" y="2269990"/>
                  <a:pt x="3180748" y="2255948"/>
                </a:cubicBezTo>
                <a:cubicBezTo>
                  <a:pt x="3238157" y="2244246"/>
                  <a:pt x="3301078" y="2250487"/>
                  <a:pt x="3361244" y="2254777"/>
                </a:cubicBezTo>
                <a:cubicBezTo>
                  <a:pt x="3430596" y="2259459"/>
                  <a:pt x="3508213" y="2314455"/>
                  <a:pt x="3489382" y="2342926"/>
                </a:cubicBezTo>
                <a:cubicBezTo>
                  <a:pt x="3457233" y="2391292"/>
                  <a:pt x="3403498" y="2367110"/>
                  <a:pt x="3355733" y="2361649"/>
                </a:cubicBezTo>
                <a:cubicBezTo>
                  <a:pt x="3301537" y="2355018"/>
                  <a:pt x="3200957" y="2341367"/>
                  <a:pt x="3199121" y="2347216"/>
                </a:cubicBezTo>
                <a:cubicBezTo>
                  <a:pt x="3163754" y="2468518"/>
                  <a:pt x="2914827" y="2362819"/>
                  <a:pt x="2861091" y="2351896"/>
                </a:cubicBezTo>
                <a:cubicBezTo>
                  <a:pt x="2794038" y="2338245"/>
                  <a:pt x="2731116" y="2363208"/>
                  <a:pt x="2667278" y="2369058"/>
                </a:cubicBezTo>
                <a:cubicBezTo>
                  <a:pt x="2610328" y="2374518"/>
                  <a:pt x="2288376" y="2391292"/>
                  <a:pt x="2221781" y="2339805"/>
                </a:cubicBezTo>
                <a:cubicBezTo>
                  <a:pt x="2212595" y="2379978"/>
                  <a:pt x="2231884" y="2396361"/>
                  <a:pt x="2247961" y="2414693"/>
                </a:cubicBezTo>
                <a:cubicBezTo>
                  <a:pt x="2270465" y="2440824"/>
                  <a:pt x="2274138" y="2459157"/>
                  <a:pt x="2231425" y="2479828"/>
                </a:cubicBezTo>
                <a:cubicBezTo>
                  <a:pt x="2109717" y="2539115"/>
                  <a:pt x="2111557" y="2541065"/>
                  <a:pt x="2224996" y="2621414"/>
                </a:cubicBezTo>
                <a:cubicBezTo>
                  <a:pt x="2230509" y="2624923"/>
                  <a:pt x="2228211" y="2636624"/>
                  <a:pt x="2229131" y="2644426"/>
                </a:cubicBezTo>
                <a:cubicBezTo>
                  <a:pt x="2199276" y="2656906"/>
                  <a:pt x="2164373" y="2625703"/>
                  <a:pt x="2129466" y="2659247"/>
                </a:cubicBezTo>
                <a:cubicBezTo>
                  <a:pt x="2281487" y="2806680"/>
                  <a:pt x="2513421" y="2842953"/>
                  <a:pt x="2723312" y="2953726"/>
                </a:cubicBezTo>
                <a:cubicBezTo>
                  <a:pt x="2553377" y="2990389"/>
                  <a:pt x="2451419" y="2862456"/>
                  <a:pt x="2326496" y="2878838"/>
                </a:cubicBezTo>
                <a:cubicBezTo>
                  <a:pt x="2264036" y="2919012"/>
                  <a:pt x="2449582" y="2983367"/>
                  <a:pt x="2272759" y="3002480"/>
                </a:cubicBezTo>
                <a:cubicBezTo>
                  <a:pt x="2349461" y="3037583"/>
                  <a:pt x="2406411" y="3071905"/>
                  <a:pt x="2459226" y="3112471"/>
                </a:cubicBezTo>
                <a:cubicBezTo>
                  <a:pt x="2553377" y="3185016"/>
                  <a:pt x="2571749" y="3232602"/>
                  <a:pt x="2528117" y="3330111"/>
                </a:cubicBezTo>
                <a:cubicBezTo>
                  <a:pt x="2499642" y="3394076"/>
                  <a:pt x="2457848" y="3452973"/>
                  <a:pt x="2494590" y="3529029"/>
                </a:cubicBezTo>
                <a:cubicBezTo>
                  <a:pt x="2520308" y="3581294"/>
                  <a:pt x="2510206" y="3615617"/>
                  <a:pt x="2414677" y="3592215"/>
                </a:cubicBezTo>
                <a:cubicBezTo>
                  <a:pt x="2311799" y="3567251"/>
                  <a:pt x="2273221" y="3614057"/>
                  <a:pt x="2298940" y="3705716"/>
                </a:cubicBezTo>
                <a:cubicBezTo>
                  <a:pt x="2315473" y="3764612"/>
                  <a:pt x="2298020" y="3782553"/>
                  <a:pt x="2227294" y="3775921"/>
                </a:cubicBezTo>
                <a:cubicBezTo>
                  <a:pt x="2149215" y="3768512"/>
                  <a:pt x="2074811" y="3729898"/>
                  <a:pt x="1978366" y="3748620"/>
                </a:cubicBezTo>
                <a:cubicBezTo>
                  <a:pt x="2055522" y="3855492"/>
                  <a:pt x="2220403" y="3825068"/>
                  <a:pt x="2310421" y="3926868"/>
                </a:cubicBezTo>
                <a:cubicBezTo>
                  <a:pt x="2202950" y="3927259"/>
                  <a:pt x="2120739" y="3926868"/>
                  <a:pt x="2041285" y="3904635"/>
                </a:cubicBezTo>
                <a:cubicBezTo>
                  <a:pt x="2008216" y="3895664"/>
                  <a:pt x="1971934" y="3886305"/>
                  <a:pt x="1953565" y="3917116"/>
                </a:cubicBezTo>
                <a:cubicBezTo>
                  <a:pt x="1931978" y="3954170"/>
                  <a:pt x="1976527" y="3968211"/>
                  <a:pt x="2003623" y="3974842"/>
                </a:cubicBezTo>
                <a:cubicBezTo>
                  <a:pt x="2079866" y="3993563"/>
                  <a:pt x="2138192" y="4038028"/>
                  <a:pt x="2201114" y="4072742"/>
                </a:cubicBezTo>
                <a:cubicBezTo>
                  <a:pt x="2339356" y="4148800"/>
                  <a:pt x="2490917" y="4212375"/>
                  <a:pt x="2608032" y="4337967"/>
                </a:cubicBezTo>
                <a:cubicBezTo>
                  <a:pt x="2460606" y="4305983"/>
                  <a:pt x="2350838" y="4231487"/>
                  <a:pt x="2213973" y="4216277"/>
                </a:cubicBezTo>
                <a:cubicBezTo>
                  <a:pt x="2332467" y="4330557"/>
                  <a:pt x="2484945" y="4405834"/>
                  <a:pt x="2629158" y="4488911"/>
                </a:cubicBezTo>
                <a:cubicBezTo>
                  <a:pt x="2670494" y="4512315"/>
                  <a:pt x="2712289" y="4528306"/>
                  <a:pt x="2721471" y="4579399"/>
                </a:cubicBezTo>
                <a:cubicBezTo>
                  <a:pt x="2739385" y="4678470"/>
                  <a:pt x="2793121" y="4760378"/>
                  <a:pt x="2907939" y="4804062"/>
                </a:cubicBezTo>
                <a:cubicBezTo>
                  <a:pt x="2908859" y="4804452"/>
                  <a:pt x="2902428" y="4819274"/>
                  <a:pt x="2898753" y="4829414"/>
                </a:cubicBezTo>
                <a:cubicBezTo>
                  <a:pt x="2828485" y="4832536"/>
                  <a:pt x="2772912" y="4774028"/>
                  <a:pt x="2683352" y="4793141"/>
                </a:cubicBezTo>
                <a:cubicBezTo>
                  <a:pt x="2769239" y="4872708"/>
                  <a:pt x="2840885" y="4944087"/>
                  <a:pt x="2962594" y="4981920"/>
                </a:cubicBezTo>
                <a:cubicBezTo>
                  <a:pt x="3059960" y="5011952"/>
                  <a:pt x="3180289" y="5029503"/>
                  <a:pt x="3251019" y="5127012"/>
                </a:cubicBezTo>
                <a:cubicBezTo>
                  <a:pt x="3168808" y="5146126"/>
                  <a:pt x="3107723" y="5121944"/>
                  <a:pt x="3046180" y="5104781"/>
                </a:cubicBezTo>
                <a:cubicBezTo>
                  <a:pt x="2952030" y="5078258"/>
                  <a:pt x="2858796" y="5048226"/>
                  <a:pt x="2764646" y="5021703"/>
                </a:cubicBezTo>
                <a:cubicBezTo>
                  <a:pt x="2728821" y="5011563"/>
                  <a:pt x="2689782" y="5004540"/>
                  <a:pt x="2666820" y="5052905"/>
                </a:cubicBezTo>
                <a:cubicBezTo>
                  <a:pt x="2786691" y="5063047"/>
                  <a:pt x="2858337" y="5128575"/>
                  <a:pt x="2933657" y="5190198"/>
                </a:cubicBezTo>
                <a:cubicBezTo>
                  <a:pt x="2975911" y="5224912"/>
                  <a:pt x="3010358" y="5271328"/>
                  <a:pt x="3086598" y="5253776"/>
                </a:cubicBezTo>
                <a:cubicBezTo>
                  <a:pt x="3126554" y="5244415"/>
                  <a:pt x="3151814" y="5270547"/>
                  <a:pt x="3147680" y="5302531"/>
                </a:cubicBezTo>
                <a:cubicBezTo>
                  <a:pt x="3132525" y="5415251"/>
                  <a:pt x="3225759" y="5454645"/>
                  <a:pt x="3322204" y="5476487"/>
                </a:cubicBezTo>
                <a:cubicBezTo>
                  <a:pt x="3504998" y="5517440"/>
                  <a:pt x="3657018" y="5613779"/>
                  <a:pt x="3834758" y="5666434"/>
                </a:cubicBezTo>
                <a:cubicBezTo>
                  <a:pt x="4007445" y="5717529"/>
                  <a:pt x="4141095" y="5838830"/>
                  <a:pt x="4314240" y="5902409"/>
                </a:cubicBezTo>
                <a:cubicBezTo>
                  <a:pt x="4439624" y="5948433"/>
                  <a:pt x="4559494" y="6007718"/>
                  <a:pt x="4688552" y="6049453"/>
                </a:cubicBezTo>
                <a:cubicBezTo>
                  <a:pt x="4993968" y="6148131"/>
                  <a:pt x="5305360" y="6227308"/>
                  <a:pt x="5634660" y="6238620"/>
                </a:cubicBezTo>
                <a:cubicBezTo>
                  <a:pt x="5906549" y="6247590"/>
                  <a:pt x="8264931" y="6239010"/>
                  <a:pt x="9222980" y="4955397"/>
                </a:cubicBezTo>
                <a:cubicBezTo>
                  <a:pt x="9241350" y="4949155"/>
                  <a:pt x="9262017" y="4932775"/>
                  <a:pt x="9268448" y="4917173"/>
                </a:cubicBezTo>
                <a:cubicBezTo>
                  <a:pt x="9299220" y="4844235"/>
                  <a:pt x="9374540" y="4812644"/>
                  <a:pt x="9442512" y="4773251"/>
                </a:cubicBezTo>
                <a:cubicBezTo>
                  <a:pt x="9502220" y="4738536"/>
                  <a:pt x="9565600" y="4702263"/>
                  <a:pt x="9590400" y="4643756"/>
                </a:cubicBezTo>
                <a:cubicBezTo>
                  <a:pt x="9623008" y="4565749"/>
                  <a:pt x="9530236" y="4629716"/>
                  <a:pt x="9513242" y="4600073"/>
                </a:cubicBezTo>
                <a:cubicBezTo>
                  <a:pt x="9548605" y="4559509"/>
                  <a:pt x="9603261" y="4522454"/>
                  <a:pt x="9617498" y="4476430"/>
                </a:cubicBezTo>
                <a:cubicBezTo>
                  <a:pt x="9669394" y="4310276"/>
                  <a:pt x="9781460" y="4189364"/>
                  <a:pt x="9949094" y="4095364"/>
                </a:cubicBezTo>
                <a:cubicBezTo>
                  <a:pt x="9997318" y="4068452"/>
                  <a:pt x="10029007" y="4019306"/>
                  <a:pt x="10094686" y="4011507"/>
                </a:cubicBezTo>
                <a:cubicBezTo>
                  <a:pt x="10240735" y="3994345"/>
                  <a:pt x="10194808" y="3860171"/>
                  <a:pt x="10271967" y="3800497"/>
                </a:cubicBezTo>
                <a:cubicBezTo>
                  <a:pt x="10286662" y="3789184"/>
                  <a:pt x="10299980" y="3766953"/>
                  <a:pt x="10297226" y="3751742"/>
                </a:cubicBezTo>
                <a:cubicBezTo>
                  <a:pt x="10293091" y="3729898"/>
                  <a:pt x="10275639" y="3709227"/>
                  <a:pt x="10260943" y="3689723"/>
                </a:cubicBezTo>
                <a:cubicBezTo>
                  <a:pt x="10245786" y="3670222"/>
                  <a:pt x="10222825" y="3653061"/>
                  <a:pt x="10233847" y="3627319"/>
                </a:cubicBezTo>
                <a:cubicBezTo>
                  <a:pt x="10238437" y="3616788"/>
                  <a:pt x="10235225" y="3580125"/>
                  <a:pt x="10269209" y="3608986"/>
                </a:cubicBezTo>
                <a:cubicBezTo>
                  <a:pt x="10362443" y="3688165"/>
                  <a:pt x="10416637" y="3613279"/>
                  <a:pt x="10496550" y="3577393"/>
                </a:cubicBezTo>
                <a:cubicBezTo>
                  <a:pt x="10432253" y="3540340"/>
                  <a:pt x="10374383" y="3514208"/>
                  <a:pt x="10364738" y="3458823"/>
                </a:cubicBezTo>
                <a:cubicBezTo>
                  <a:pt x="10344991" y="3344542"/>
                  <a:pt x="10260485" y="3292277"/>
                  <a:pt x="10132346" y="3282137"/>
                </a:cubicBezTo>
                <a:cubicBezTo>
                  <a:pt x="10179650" y="3171757"/>
                  <a:pt x="10179650" y="3171757"/>
                  <a:pt x="10026712" y="3156543"/>
                </a:cubicBezTo>
                <a:cubicBezTo>
                  <a:pt x="10085499" y="3086337"/>
                  <a:pt x="10085499" y="3068396"/>
                  <a:pt x="10014312" y="3044213"/>
                </a:cubicBezTo>
                <a:cubicBezTo>
                  <a:pt x="9945880" y="3021201"/>
                  <a:pt x="9870100" y="3013401"/>
                  <a:pt x="9806718" y="2977907"/>
                </a:cubicBezTo>
                <a:cubicBezTo>
                  <a:pt x="9865047" y="2888199"/>
                  <a:pt x="9881580" y="2784060"/>
                  <a:pt x="10001912" y="2740374"/>
                </a:cubicBezTo>
                <a:cubicBezTo>
                  <a:pt x="10020741" y="2733743"/>
                  <a:pt x="10033600" y="2706830"/>
                  <a:pt x="10021662" y="2691231"/>
                </a:cubicBezTo>
                <a:cubicBezTo>
                  <a:pt x="9978030" y="2634675"/>
                  <a:pt x="10040492" y="2527414"/>
                  <a:pt x="9904546" y="2515322"/>
                </a:cubicBezTo>
                <a:cubicBezTo>
                  <a:pt x="9887552" y="2514152"/>
                  <a:pt x="9871936" y="2502450"/>
                  <a:pt x="9885256" y="2487240"/>
                </a:cubicBezTo>
                <a:cubicBezTo>
                  <a:pt x="9931184" y="2434196"/>
                  <a:pt x="9875611" y="2437706"/>
                  <a:pt x="9842085" y="2431074"/>
                </a:cubicBezTo>
                <a:cubicBezTo>
                  <a:pt x="9801668" y="2422884"/>
                  <a:pt x="9755740" y="2446287"/>
                  <a:pt x="9718078" y="2417424"/>
                </a:cubicBezTo>
                <a:cubicBezTo>
                  <a:pt x="9726806" y="2386999"/>
                  <a:pt x="9759413" y="2387390"/>
                  <a:pt x="9782378" y="2377641"/>
                </a:cubicBezTo>
                <a:cubicBezTo>
                  <a:pt x="9849430" y="2349558"/>
                  <a:pt x="9904086" y="2316013"/>
                  <a:pt x="9907302" y="2243078"/>
                </a:cubicBezTo>
                <a:cubicBezTo>
                  <a:pt x="9909596" y="2184182"/>
                  <a:pt x="9916946" y="2132305"/>
                  <a:pt x="9824171" y="2114365"/>
                </a:cubicBezTo>
                <a:cubicBezTo>
                  <a:pt x="9785593" y="2106953"/>
                  <a:pt x="9796616" y="2064440"/>
                  <a:pt x="9818662" y="2043377"/>
                </a:cubicBezTo>
                <a:cubicBezTo>
                  <a:pt x="9858160" y="2005933"/>
                  <a:pt x="9890766" y="1956008"/>
                  <a:pt x="9958740" y="1952499"/>
                </a:cubicBezTo>
                <a:cubicBezTo>
                  <a:pt x="10000075" y="1950158"/>
                  <a:pt x="10031764" y="1934556"/>
                  <a:pt x="10064374" y="1916615"/>
                </a:cubicBezTo>
                <a:cubicBezTo>
                  <a:pt x="10087795" y="1903743"/>
                  <a:pt x="10115810" y="1892823"/>
                  <a:pt x="10113055" y="1865131"/>
                </a:cubicBezTo>
                <a:cubicBezTo>
                  <a:pt x="10110302" y="1838607"/>
                  <a:pt x="10083203" y="1827686"/>
                  <a:pt x="10055646" y="1822227"/>
                </a:cubicBezTo>
                <a:cubicBezTo>
                  <a:pt x="9963792" y="1804675"/>
                  <a:pt x="9877448" y="1778933"/>
                  <a:pt x="9800748" y="1720036"/>
                </a:cubicBezTo>
                <a:cubicBezTo>
                  <a:pt x="9851726" y="1688834"/>
                  <a:pt x="9900410" y="1666211"/>
                  <a:pt x="9938071" y="1634617"/>
                </a:cubicBezTo>
                <a:cubicBezTo>
                  <a:pt x="10029007" y="1558172"/>
                  <a:pt x="9258802" y="1317517"/>
                  <a:pt x="9220224" y="1231709"/>
                </a:cubicBezTo>
                <a:cubicBezTo>
                  <a:pt x="9208284" y="1205187"/>
                  <a:pt x="9167410" y="1177883"/>
                  <a:pt x="9133419" y="1170083"/>
                </a:cubicBezTo>
                <a:cubicBezTo>
                  <a:pt x="8974052" y="1133420"/>
                  <a:pt x="8835810" y="1051123"/>
                  <a:pt x="8672768" y="1020699"/>
                </a:cubicBezTo>
                <a:cubicBezTo>
                  <a:pt x="8518912" y="991837"/>
                  <a:pt x="8367350" y="953222"/>
                  <a:pt x="8198797" y="915000"/>
                </a:cubicBezTo>
                <a:cubicBezTo>
                  <a:pt x="8302134" y="819048"/>
                  <a:pt x="8485382" y="830361"/>
                  <a:pt x="8528095" y="691898"/>
                </a:cubicBezTo>
                <a:cubicBezTo>
                  <a:pt x="8361379" y="656013"/>
                  <a:pt x="8185937" y="696968"/>
                  <a:pt x="8025190" y="640021"/>
                </a:cubicBezTo>
                <a:cubicBezTo>
                  <a:pt x="8011411" y="634954"/>
                  <a:pt x="7992579" y="640021"/>
                  <a:pt x="7976047" y="641584"/>
                </a:cubicBezTo>
                <a:cubicBezTo>
                  <a:pt x="7644909" y="672005"/>
                  <a:pt x="7315149" y="645484"/>
                  <a:pt x="6988604" y="607260"/>
                </a:cubicBezTo>
                <a:cubicBezTo>
                  <a:pt x="6518305" y="552656"/>
                  <a:pt x="6046170" y="517941"/>
                  <a:pt x="5573116" y="493368"/>
                </a:cubicBezTo>
                <a:cubicBezTo>
                  <a:pt x="5182272" y="473086"/>
                  <a:pt x="4790511" y="464116"/>
                  <a:pt x="4401503" y="425112"/>
                </a:cubicBezTo>
                <a:cubicBezTo>
                  <a:pt x="3985401" y="383379"/>
                  <a:pt x="3569756" y="336184"/>
                  <a:pt x="3154109" y="292499"/>
                </a:cubicBezTo>
                <a:cubicBezTo>
                  <a:pt x="3135280" y="290549"/>
                  <a:pt x="3114499" y="284406"/>
                  <a:pt x="3094406" y="283966"/>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3074" name="Picture 2" descr="Letscode.hu – … minden ami fejlesztés">
            <a:extLst>
              <a:ext uri="{FF2B5EF4-FFF2-40B4-BE49-F238E27FC236}">
                <a16:creationId xmlns:a16="http://schemas.microsoft.com/office/drawing/2014/main" id="{85CD369B-FFF2-D1ED-0F6E-1BCFF546764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172233" y="1201003"/>
            <a:ext cx="4107976" cy="4107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8352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ardiogram">
            <a:extLst>
              <a:ext uri="{FF2B5EF4-FFF2-40B4-BE49-F238E27FC236}">
                <a16:creationId xmlns:a16="http://schemas.microsoft.com/office/drawing/2014/main" id="{90A948B1-9AF4-1C1A-D9C1-90A95C1EC5ED}"/>
              </a:ext>
            </a:extLst>
          </p:cNvPr>
          <p:cNvPicPr>
            <a:picLocks noChangeAspect="1"/>
          </p:cNvPicPr>
          <p:nvPr/>
        </p:nvPicPr>
        <p:blipFill rotWithShape="1">
          <a:blip r:embed="rId2"/>
          <a:srcRect t="15413"/>
          <a:stretch/>
        </p:blipFill>
        <p:spPr>
          <a:xfrm>
            <a:off x="20" y="10"/>
            <a:ext cx="12191980" cy="6857990"/>
          </a:xfrm>
          <a:prstGeom prst="rect">
            <a:avLst/>
          </a:prstGeom>
        </p:spPr>
      </p:pic>
      <p:sp>
        <p:nvSpPr>
          <p:cNvPr id="2" name="Title 1">
            <a:extLst>
              <a:ext uri="{FF2B5EF4-FFF2-40B4-BE49-F238E27FC236}">
                <a16:creationId xmlns:a16="http://schemas.microsoft.com/office/drawing/2014/main" id="{97E78E69-2E06-F769-EEFA-47D911CC0B6B}"/>
              </a:ext>
            </a:extLst>
          </p:cNvPr>
          <p:cNvSpPr>
            <a:spLocks noGrp="1"/>
          </p:cNvSpPr>
          <p:nvPr>
            <p:ph type="title"/>
          </p:nvPr>
        </p:nvSpPr>
        <p:spPr>
          <a:xfrm>
            <a:off x="640080" y="640080"/>
            <a:ext cx="2752354" cy="2709275"/>
          </a:xfrm>
          <a:prstGeom prst="ellipse">
            <a:avLst/>
          </a:prstGeom>
          <a:solidFill>
            <a:srgbClr val="FFFFFF"/>
          </a:solidFill>
          <a:ln w="174625" cmpd="thinThick">
            <a:solidFill>
              <a:srgbClr val="FFFFFF"/>
            </a:solidFill>
          </a:ln>
        </p:spPr>
        <p:txBody>
          <a:bodyPr vert="horz" lIns="91440" tIns="45720" rIns="91440" bIns="45720" rtlCol="0" anchor="ctr">
            <a:normAutofit/>
          </a:bodyPr>
          <a:lstStyle/>
          <a:p>
            <a:pPr algn="ctr"/>
            <a:r>
              <a:rPr lang="en-US" sz="2800">
                <a:solidFill>
                  <a:srgbClr val="262626"/>
                </a:solidFill>
              </a:rPr>
              <a:t>Streaming Anomaly Detection</a:t>
            </a:r>
          </a:p>
        </p:txBody>
      </p:sp>
    </p:spTree>
    <p:extLst>
      <p:ext uri="{BB962C8B-B14F-4D97-AF65-F5344CB8AC3E}">
        <p14:creationId xmlns:p14="http://schemas.microsoft.com/office/powerpoint/2010/main" val="22389463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Many question marks on black background">
            <a:extLst>
              <a:ext uri="{FF2B5EF4-FFF2-40B4-BE49-F238E27FC236}">
                <a16:creationId xmlns:a16="http://schemas.microsoft.com/office/drawing/2014/main" id="{994BF52C-94A8-DBDE-12D3-6ADBCAE56E04}"/>
              </a:ext>
            </a:extLst>
          </p:cNvPr>
          <p:cNvPicPr>
            <a:picLocks noChangeAspect="1"/>
          </p:cNvPicPr>
          <p:nvPr/>
        </p:nvPicPr>
        <p:blipFill rotWithShape="1">
          <a:blip r:embed="rId2"/>
          <a:srcRect t="7787"/>
          <a:stretch/>
        </p:blipFill>
        <p:spPr>
          <a:xfrm>
            <a:off x="20" y="10"/>
            <a:ext cx="12191980" cy="6857990"/>
          </a:xfrm>
          <a:prstGeom prst="rect">
            <a:avLst/>
          </a:prstGeom>
        </p:spPr>
      </p:pic>
      <p:sp>
        <p:nvSpPr>
          <p:cNvPr id="2" name="Title 1">
            <a:extLst>
              <a:ext uri="{FF2B5EF4-FFF2-40B4-BE49-F238E27FC236}">
                <a16:creationId xmlns:a16="http://schemas.microsoft.com/office/drawing/2014/main" id="{ABEC8C06-CEA9-CEA7-0241-C14B2BC9183D}"/>
              </a:ext>
            </a:extLst>
          </p:cNvPr>
          <p:cNvSpPr>
            <a:spLocks noGrp="1"/>
          </p:cNvSpPr>
          <p:nvPr>
            <p:ph type="title"/>
          </p:nvPr>
        </p:nvSpPr>
        <p:spPr>
          <a:xfrm>
            <a:off x="640080" y="640080"/>
            <a:ext cx="2752354" cy="2709275"/>
          </a:xfrm>
          <a:prstGeom prst="ellipse">
            <a:avLst/>
          </a:prstGeom>
          <a:solidFill>
            <a:srgbClr val="FFFFFF"/>
          </a:solidFill>
          <a:ln w="174625" cmpd="thinThick">
            <a:solidFill>
              <a:srgbClr val="FFFFFF"/>
            </a:solidFill>
          </a:ln>
        </p:spPr>
        <p:txBody>
          <a:bodyPr vert="horz" lIns="91440" tIns="45720" rIns="91440" bIns="45720" rtlCol="0" anchor="ctr">
            <a:normAutofit/>
          </a:bodyPr>
          <a:lstStyle/>
          <a:p>
            <a:pPr algn="ctr"/>
            <a:r>
              <a:rPr lang="en-US" sz="2800">
                <a:solidFill>
                  <a:srgbClr val="262626"/>
                </a:solidFill>
              </a:rPr>
              <a:t>Questions</a:t>
            </a:r>
          </a:p>
        </p:txBody>
      </p:sp>
    </p:spTree>
    <p:extLst>
      <p:ext uri="{BB962C8B-B14F-4D97-AF65-F5344CB8AC3E}">
        <p14:creationId xmlns:p14="http://schemas.microsoft.com/office/powerpoint/2010/main" val="2682763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1B41A73-6D5A-3333-9AE6-A1C5113E6DBC}"/>
              </a:ext>
            </a:extLst>
          </p:cNvPr>
          <p:cNvSpPr>
            <a:spLocks noGrp="1"/>
          </p:cNvSpPr>
          <p:nvPr>
            <p:ph type="title"/>
          </p:nvPr>
        </p:nvSpPr>
        <p:spPr/>
        <p:txBody>
          <a:bodyPr/>
          <a:lstStyle/>
          <a:p>
            <a:r>
              <a:rPr lang="en-US" dirty="0"/>
              <a:t>Setting Sail</a:t>
            </a:r>
          </a:p>
        </p:txBody>
      </p:sp>
      <p:sp>
        <p:nvSpPr>
          <p:cNvPr id="5" name="Text Placeholder 4">
            <a:extLst>
              <a:ext uri="{FF2B5EF4-FFF2-40B4-BE49-F238E27FC236}">
                <a16:creationId xmlns:a16="http://schemas.microsoft.com/office/drawing/2014/main" id="{80DD07A6-23FC-5FDE-A7E4-BC4EBE5C66F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87730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9284FE6-3CDB-71C8-F259-784269BBF87A}"/>
              </a:ext>
            </a:extLst>
          </p:cNvPr>
          <p:cNvSpPr>
            <a:spLocks noGrp="1"/>
          </p:cNvSpPr>
          <p:nvPr>
            <p:ph type="title"/>
          </p:nvPr>
        </p:nvSpPr>
        <p:spPr>
          <a:xfrm>
            <a:off x="635000" y="640823"/>
            <a:ext cx="3418659" cy="5583148"/>
          </a:xfrm>
        </p:spPr>
        <p:txBody>
          <a:bodyPr anchor="ctr">
            <a:normAutofit/>
          </a:bodyPr>
          <a:lstStyle/>
          <a:p>
            <a:r>
              <a:rPr lang="en-US" sz="5400"/>
              <a:t>Scaling with Volume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ontent Placeholder 5">
            <a:extLst>
              <a:ext uri="{FF2B5EF4-FFF2-40B4-BE49-F238E27FC236}">
                <a16:creationId xmlns:a16="http://schemas.microsoft.com/office/drawing/2014/main" id="{F749B7A1-18EF-6C7F-C54C-209AE520E470}"/>
              </a:ext>
            </a:extLst>
          </p:cNvPr>
          <p:cNvGraphicFramePr>
            <a:graphicFrameLocks noGrp="1"/>
          </p:cNvGraphicFramePr>
          <p:nvPr>
            <p:ph idx="1"/>
            <p:extLst>
              <p:ext uri="{D42A27DB-BD31-4B8C-83A1-F6EECF244321}">
                <p14:modId xmlns:p14="http://schemas.microsoft.com/office/powerpoint/2010/main" val="1385964622"/>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59534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1CE152A-95E6-8C1D-F4D2-04B3DB3B9DE7}"/>
              </a:ext>
            </a:extLst>
          </p:cNvPr>
          <p:cNvSpPr>
            <a:spLocks noGrp="1"/>
          </p:cNvSpPr>
          <p:nvPr>
            <p:ph type="title"/>
          </p:nvPr>
        </p:nvSpPr>
        <p:spPr/>
        <p:txBody>
          <a:bodyPr/>
          <a:lstStyle/>
          <a:p>
            <a:r>
              <a:rPr lang="en-US" dirty="0"/>
              <a:t>Discovering the Vessel</a:t>
            </a:r>
          </a:p>
        </p:txBody>
      </p:sp>
      <p:sp>
        <p:nvSpPr>
          <p:cNvPr id="5" name="Text Placeholder 4">
            <a:extLst>
              <a:ext uri="{FF2B5EF4-FFF2-40B4-BE49-F238E27FC236}">
                <a16:creationId xmlns:a16="http://schemas.microsoft.com/office/drawing/2014/main" id="{E484AA81-0E63-8518-7C67-898C3539C9FA}"/>
              </a:ext>
            </a:extLst>
          </p:cNvPr>
          <p:cNvSpPr>
            <a:spLocks noGrp="1"/>
          </p:cNvSpPr>
          <p:nvPr>
            <p:ph type="body" idx="1"/>
          </p:nvPr>
        </p:nvSpPr>
        <p:spPr/>
        <p:txBody>
          <a:bodyPr/>
          <a:lstStyle/>
          <a:p>
            <a:r>
              <a:rPr lang="en-US" dirty="0"/>
              <a:t>Understanding Prefect Flow</a:t>
            </a:r>
          </a:p>
        </p:txBody>
      </p:sp>
    </p:spTree>
    <p:extLst>
      <p:ext uri="{BB962C8B-B14F-4D97-AF65-F5344CB8AC3E}">
        <p14:creationId xmlns:p14="http://schemas.microsoft.com/office/powerpoint/2010/main" val="35960216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1944D-6F53-619F-0615-0954A1327CCD}"/>
              </a:ext>
            </a:extLst>
          </p:cNvPr>
          <p:cNvSpPr>
            <a:spLocks noGrp="1"/>
          </p:cNvSpPr>
          <p:nvPr>
            <p:ph type="title"/>
          </p:nvPr>
        </p:nvSpPr>
        <p:spPr/>
        <p:txBody>
          <a:bodyPr/>
          <a:lstStyle/>
          <a:p>
            <a:r>
              <a:rPr lang="en-US" dirty="0"/>
              <a:t>What can it do?</a:t>
            </a:r>
          </a:p>
        </p:txBody>
      </p:sp>
      <p:sp>
        <p:nvSpPr>
          <p:cNvPr id="3" name="Content Placeholder 2">
            <a:extLst>
              <a:ext uri="{FF2B5EF4-FFF2-40B4-BE49-F238E27FC236}">
                <a16:creationId xmlns:a16="http://schemas.microsoft.com/office/drawing/2014/main" id="{36F79141-F1DE-4740-70DB-CEA7B22C3512}"/>
              </a:ext>
            </a:extLst>
          </p:cNvPr>
          <p:cNvSpPr>
            <a:spLocks noGrp="1"/>
          </p:cNvSpPr>
          <p:nvPr>
            <p:ph idx="1"/>
          </p:nvPr>
        </p:nvSpPr>
        <p:spPr/>
        <p:txBody>
          <a:bodyPr>
            <a:normAutofit lnSpcReduction="10000"/>
          </a:bodyPr>
          <a:lstStyle/>
          <a:p>
            <a:pPr marL="0" indent="0" algn="l">
              <a:buNone/>
            </a:pPr>
            <a:r>
              <a:rPr lang="en-IN" b="0" i="0" u="none" strike="noStrike" dirty="0">
                <a:solidFill>
                  <a:srgbClr val="242424"/>
                </a:solidFill>
                <a:effectLst/>
                <a:latin typeface="source-serif-pro"/>
              </a:rPr>
              <a:t>With Prefect, you can do a lot of cool things with your dataflow:</a:t>
            </a:r>
          </a:p>
          <a:p>
            <a:pPr algn="l"/>
            <a:r>
              <a:rPr lang="en-IN" b="0" i="0" u="none" strike="noStrike" dirty="0">
                <a:solidFill>
                  <a:srgbClr val="242424"/>
                </a:solidFill>
                <a:effectLst/>
                <a:latin typeface="source-serif-pro"/>
              </a:rPr>
              <a:t>Get notifications through Slack or email.</a:t>
            </a:r>
          </a:p>
          <a:p>
            <a:pPr algn="l"/>
            <a:r>
              <a:rPr lang="en-IN" b="0" i="0" u="none" strike="noStrike" dirty="0">
                <a:solidFill>
                  <a:srgbClr val="242424"/>
                </a:solidFill>
                <a:effectLst/>
                <a:latin typeface="source-serif-pro"/>
              </a:rPr>
              <a:t>Work with cloud services like AWS, GCP, Azure, or Snowflake.</a:t>
            </a:r>
          </a:p>
          <a:p>
            <a:pPr algn="l"/>
            <a:r>
              <a:rPr lang="en-IN" b="0" i="0" u="none" strike="noStrike" dirty="0">
                <a:solidFill>
                  <a:srgbClr val="242424"/>
                </a:solidFill>
                <a:effectLst/>
                <a:latin typeface="source-serif-pro"/>
              </a:rPr>
              <a:t>Connect to Docker or Kubernetes setups.</a:t>
            </a:r>
          </a:p>
          <a:p>
            <a:pPr algn="l"/>
            <a:r>
              <a:rPr lang="en-IN" b="0" i="0" u="none" strike="noStrike" dirty="0">
                <a:solidFill>
                  <a:srgbClr val="242424"/>
                </a:solidFill>
                <a:effectLst/>
                <a:latin typeface="source-serif-pro"/>
              </a:rPr>
              <a:t>Link up with data tools like </a:t>
            </a:r>
            <a:r>
              <a:rPr lang="en-IN" b="0" i="0" u="none" strike="noStrike" dirty="0" err="1">
                <a:solidFill>
                  <a:srgbClr val="242424"/>
                </a:solidFill>
                <a:effectLst/>
                <a:latin typeface="source-serif-pro"/>
              </a:rPr>
              <a:t>dbt</a:t>
            </a:r>
            <a:r>
              <a:rPr lang="en-IN" b="0" i="0" u="none" strike="noStrike" dirty="0">
                <a:solidFill>
                  <a:srgbClr val="242424"/>
                </a:solidFill>
                <a:effectLst/>
                <a:latin typeface="source-serif-pro"/>
              </a:rPr>
              <a:t> and </a:t>
            </a:r>
            <a:r>
              <a:rPr lang="en-IN" b="0" i="0" u="none" strike="noStrike" dirty="0" err="1">
                <a:solidFill>
                  <a:srgbClr val="242424"/>
                </a:solidFill>
                <a:effectLst/>
                <a:latin typeface="source-serif-pro"/>
              </a:rPr>
              <a:t>Airbyte</a:t>
            </a:r>
            <a:r>
              <a:rPr lang="en-IN" b="0" i="0" u="none" strike="noStrike" dirty="0">
                <a:solidFill>
                  <a:srgbClr val="242424"/>
                </a:solidFill>
                <a:effectLst/>
                <a:latin typeface="source-serif-pro"/>
              </a:rPr>
              <a:t>.</a:t>
            </a:r>
          </a:p>
          <a:p>
            <a:pPr algn="l"/>
            <a:r>
              <a:rPr lang="en-IN" b="0" i="0" u="none" strike="noStrike" dirty="0">
                <a:solidFill>
                  <a:srgbClr val="242424"/>
                </a:solidFill>
                <a:effectLst/>
                <a:latin typeface="source-serif-pro"/>
              </a:rPr>
              <a:t>Make your code run faster on many machines using </a:t>
            </a:r>
            <a:r>
              <a:rPr lang="en-IN" b="0" i="0" u="none" strike="noStrike" dirty="0" err="1">
                <a:solidFill>
                  <a:srgbClr val="242424"/>
                </a:solidFill>
                <a:effectLst/>
                <a:latin typeface="source-serif-pro"/>
              </a:rPr>
              <a:t>Dask</a:t>
            </a:r>
            <a:r>
              <a:rPr lang="en-IN" b="0" i="0" u="none" strike="noStrike" dirty="0">
                <a:solidFill>
                  <a:srgbClr val="242424"/>
                </a:solidFill>
                <a:effectLst/>
                <a:latin typeface="source-serif-pro"/>
              </a:rPr>
              <a:t>, Ray, or </a:t>
            </a:r>
            <a:r>
              <a:rPr lang="en-IN" b="0" i="0" u="none" strike="noStrike" dirty="0" err="1">
                <a:solidFill>
                  <a:srgbClr val="242424"/>
                </a:solidFill>
                <a:effectLst/>
                <a:latin typeface="source-serif-pro"/>
              </a:rPr>
              <a:t>DataBricks</a:t>
            </a:r>
            <a:r>
              <a:rPr lang="en-IN" b="0" i="0" u="none" strike="noStrike" dirty="0">
                <a:solidFill>
                  <a:srgbClr val="242424"/>
                </a:solidFill>
                <a:effectLst/>
                <a:latin typeface="source-serif-pro"/>
              </a:rPr>
              <a:t>.</a:t>
            </a:r>
          </a:p>
          <a:p>
            <a:pPr marL="0" indent="0" algn="l">
              <a:buNone/>
            </a:pPr>
            <a:endParaRPr lang="en-IN" b="0" i="0" u="none" strike="noStrike" dirty="0">
              <a:solidFill>
                <a:srgbClr val="242424"/>
              </a:solidFill>
              <a:effectLst/>
              <a:latin typeface="source-serif-pro"/>
            </a:endParaRPr>
          </a:p>
          <a:p>
            <a:pPr marL="0" indent="0" algn="l">
              <a:buNone/>
            </a:pPr>
            <a:r>
              <a:rPr lang="en-IN" b="0" i="0" u="none" strike="noStrike" dirty="0">
                <a:solidFill>
                  <a:srgbClr val="242424"/>
                </a:solidFill>
                <a:effectLst/>
                <a:latin typeface="source-serif-pro"/>
              </a:rPr>
              <a:t>Prefect makes all these tasks easy to do!</a:t>
            </a:r>
          </a:p>
          <a:p>
            <a:pPr algn="l"/>
            <a:endParaRPr lang="en-IN" b="0" i="0" u="none" strike="noStrike" dirty="0">
              <a:solidFill>
                <a:srgbClr val="242424"/>
              </a:solidFill>
              <a:effectLst/>
              <a:latin typeface="source-serif-pro"/>
            </a:endParaRPr>
          </a:p>
        </p:txBody>
      </p:sp>
    </p:spTree>
    <p:extLst>
      <p:ext uri="{BB962C8B-B14F-4D97-AF65-F5344CB8AC3E}">
        <p14:creationId xmlns:p14="http://schemas.microsoft.com/office/powerpoint/2010/main" val="1715607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1EE44CB-9413-F5E4-24EC-0D9B253F57A4}"/>
              </a:ext>
            </a:extLst>
          </p:cNvPr>
          <p:cNvSpPr>
            <a:spLocks noGrp="1"/>
          </p:cNvSpPr>
          <p:nvPr>
            <p:ph type="title"/>
          </p:nvPr>
        </p:nvSpPr>
        <p:spPr/>
        <p:txBody>
          <a:bodyPr/>
          <a:lstStyle/>
          <a:p>
            <a:r>
              <a:rPr lang="en-US" dirty="0"/>
              <a:t>Deployment</a:t>
            </a:r>
          </a:p>
        </p:txBody>
      </p:sp>
      <p:sp>
        <p:nvSpPr>
          <p:cNvPr id="7" name="Content Placeholder 6">
            <a:extLst>
              <a:ext uri="{FF2B5EF4-FFF2-40B4-BE49-F238E27FC236}">
                <a16:creationId xmlns:a16="http://schemas.microsoft.com/office/drawing/2014/main" id="{984FC597-0048-A1FC-DECF-08109FEA8658}"/>
              </a:ext>
            </a:extLst>
          </p:cNvPr>
          <p:cNvSpPr>
            <a:spLocks noGrp="1"/>
          </p:cNvSpPr>
          <p:nvPr>
            <p:ph idx="1"/>
          </p:nvPr>
        </p:nvSpPr>
        <p:spPr/>
        <p:txBody>
          <a:bodyPr>
            <a:normAutofit fontScale="92500"/>
          </a:bodyPr>
          <a:lstStyle/>
          <a:p>
            <a:pPr marL="0" indent="0">
              <a:buNone/>
            </a:pPr>
            <a:r>
              <a:rPr lang="en-US" dirty="0"/>
              <a:t>Prefect offers some great features for your dataflow:</a:t>
            </a:r>
          </a:p>
          <a:p>
            <a:pPr marL="0" indent="0">
              <a:buNone/>
            </a:pPr>
            <a:endParaRPr lang="en-US" dirty="0"/>
          </a:p>
          <a:p>
            <a:pPr marL="0" indent="0">
              <a:buNone/>
            </a:pPr>
            <a:r>
              <a:rPr lang="en-US" dirty="0"/>
              <a:t>- Get Slack or email notifications.</a:t>
            </a:r>
          </a:p>
          <a:p>
            <a:pPr marL="0" indent="0">
              <a:buNone/>
            </a:pPr>
            <a:r>
              <a:rPr lang="en-US" dirty="0"/>
              <a:t>- Use cloud services like AWS, GCP, Azure, or Snowflake.</a:t>
            </a:r>
          </a:p>
          <a:p>
            <a:pPr marL="0" indent="0">
              <a:buNone/>
            </a:pPr>
            <a:r>
              <a:rPr lang="en-US" dirty="0"/>
              <a:t>- Connect with Docker or Kubernetes.</a:t>
            </a:r>
          </a:p>
          <a:p>
            <a:pPr marL="0" indent="0">
              <a:buNone/>
            </a:pPr>
            <a:r>
              <a:rPr lang="en-US" dirty="0"/>
              <a:t>- Integrate with data tools like </a:t>
            </a:r>
            <a:r>
              <a:rPr lang="en-US" dirty="0" err="1"/>
              <a:t>dbt</a:t>
            </a:r>
            <a:r>
              <a:rPr lang="en-US" dirty="0"/>
              <a:t> and </a:t>
            </a:r>
            <a:r>
              <a:rPr lang="en-US" dirty="0" err="1"/>
              <a:t>Airbyte</a:t>
            </a:r>
            <a:r>
              <a:rPr lang="en-US" dirty="0"/>
              <a:t>.</a:t>
            </a:r>
          </a:p>
          <a:p>
            <a:pPr marL="0" indent="0">
              <a:buNone/>
            </a:pPr>
            <a:r>
              <a:rPr lang="en-US" dirty="0"/>
              <a:t>- Speed up your code on multiple machines with </a:t>
            </a:r>
            <a:r>
              <a:rPr lang="en-US" dirty="0" err="1"/>
              <a:t>Dask</a:t>
            </a:r>
            <a:r>
              <a:rPr lang="en-US" dirty="0"/>
              <a:t>, Ray, or </a:t>
            </a:r>
            <a:r>
              <a:rPr lang="en-US" dirty="0" err="1"/>
              <a:t>DataBricks</a:t>
            </a:r>
            <a:r>
              <a:rPr lang="en-US" dirty="0"/>
              <a:t>.</a:t>
            </a:r>
          </a:p>
          <a:p>
            <a:pPr marL="0" indent="0">
              <a:buNone/>
            </a:pPr>
            <a:endParaRPr lang="en-US" dirty="0"/>
          </a:p>
          <a:p>
            <a:pPr marL="0" indent="0">
              <a:buNone/>
            </a:pPr>
            <a:r>
              <a:rPr lang="en-US" dirty="0"/>
              <a:t>With Prefect, it's all a breeze!</a:t>
            </a:r>
          </a:p>
        </p:txBody>
      </p:sp>
    </p:spTree>
    <p:extLst>
      <p:ext uri="{BB962C8B-B14F-4D97-AF65-F5344CB8AC3E}">
        <p14:creationId xmlns:p14="http://schemas.microsoft.com/office/powerpoint/2010/main" val="3864340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1CE152A-95E6-8C1D-F4D2-04B3DB3B9DE7}"/>
              </a:ext>
            </a:extLst>
          </p:cNvPr>
          <p:cNvSpPr>
            <a:spLocks noGrp="1"/>
          </p:cNvSpPr>
          <p:nvPr>
            <p:ph type="title"/>
          </p:nvPr>
        </p:nvSpPr>
        <p:spPr/>
        <p:txBody>
          <a:bodyPr/>
          <a:lstStyle/>
          <a:p>
            <a:r>
              <a:rPr lang="en-US" dirty="0"/>
              <a:t>Reading the Compass</a:t>
            </a:r>
          </a:p>
        </p:txBody>
      </p:sp>
      <p:sp>
        <p:nvSpPr>
          <p:cNvPr id="5" name="Text Placeholder 4">
            <a:extLst>
              <a:ext uri="{FF2B5EF4-FFF2-40B4-BE49-F238E27FC236}">
                <a16:creationId xmlns:a16="http://schemas.microsoft.com/office/drawing/2014/main" id="{E484AA81-0E63-8518-7C67-898C3539C9FA}"/>
              </a:ext>
            </a:extLst>
          </p:cNvPr>
          <p:cNvSpPr>
            <a:spLocks noGrp="1"/>
          </p:cNvSpPr>
          <p:nvPr>
            <p:ph type="body" idx="1"/>
          </p:nvPr>
        </p:nvSpPr>
        <p:spPr/>
        <p:txBody>
          <a:bodyPr/>
          <a:lstStyle/>
          <a:p>
            <a:r>
              <a:rPr lang="en-US" dirty="0"/>
              <a:t>Basic Concepts</a:t>
            </a:r>
          </a:p>
        </p:txBody>
      </p:sp>
    </p:spTree>
    <p:extLst>
      <p:ext uri="{BB962C8B-B14F-4D97-AF65-F5344CB8AC3E}">
        <p14:creationId xmlns:p14="http://schemas.microsoft.com/office/powerpoint/2010/main" val="18717275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D7D49-4154-C928-83DD-7E043BB1287D}"/>
              </a:ext>
            </a:extLst>
          </p:cNvPr>
          <p:cNvSpPr>
            <a:spLocks noGrp="1"/>
          </p:cNvSpPr>
          <p:nvPr>
            <p:ph type="title"/>
          </p:nvPr>
        </p:nvSpPr>
        <p:spPr/>
        <p:txBody>
          <a:bodyPr/>
          <a:lstStyle/>
          <a:p>
            <a:r>
              <a:rPr lang="en-US" dirty="0"/>
              <a:t>Flows</a:t>
            </a:r>
          </a:p>
        </p:txBody>
      </p:sp>
      <p:sp>
        <p:nvSpPr>
          <p:cNvPr id="3" name="Content Placeholder 2">
            <a:extLst>
              <a:ext uri="{FF2B5EF4-FFF2-40B4-BE49-F238E27FC236}">
                <a16:creationId xmlns:a16="http://schemas.microsoft.com/office/drawing/2014/main" id="{9E98E9DC-069C-B24E-4F9F-70E76E9C925F}"/>
              </a:ext>
            </a:extLst>
          </p:cNvPr>
          <p:cNvSpPr>
            <a:spLocks noGrp="1"/>
          </p:cNvSpPr>
          <p:nvPr>
            <p:ph idx="1"/>
          </p:nvPr>
        </p:nvSpPr>
        <p:spPr/>
        <p:txBody>
          <a:bodyPr>
            <a:normAutofit fontScale="92500"/>
          </a:bodyPr>
          <a:lstStyle/>
          <a:p>
            <a:pPr marL="0" indent="0">
              <a:buNone/>
            </a:pPr>
            <a:r>
              <a:rPr lang="en-US" dirty="0"/>
              <a:t>Think of Flows as unique functions. They can take inputs, do tasks, and provide outputs. You can make any function a Prefect flow by using the @flow decorator. When a function becomes a flow, it gets these benefits:</a:t>
            </a:r>
          </a:p>
          <a:p>
            <a:pPr marL="0" indent="0">
              <a:buNone/>
            </a:pPr>
            <a:endParaRPr lang="en-US" dirty="0"/>
          </a:p>
          <a:p>
            <a:pPr marL="0" indent="0">
              <a:buNone/>
            </a:pPr>
            <a:r>
              <a:rPr lang="en-US" dirty="0"/>
              <a:t>- Every time you use this function, it keeps track of what it's doing, and you can see how it's progressing.</a:t>
            </a:r>
          </a:p>
          <a:p>
            <a:pPr marL="0" indent="0">
              <a:buNone/>
            </a:pPr>
            <a:r>
              <a:rPr lang="en-US" dirty="0"/>
              <a:t>- It checks if the input values are correct and makes sure they fit the task.</a:t>
            </a:r>
          </a:p>
          <a:p>
            <a:pPr marL="0" indent="0">
              <a:buNone/>
            </a:pPr>
            <a:r>
              <a:rPr lang="en-US" dirty="0"/>
              <a:t>- If something goes wrong, it can try again (retry).</a:t>
            </a:r>
          </a:p>
          <a:p>
            <a:pPr marL="0" indent="0">
              <a:buNone/>
            </a:pPr>
            <a:r>
              <a:rPr lang="en-US" dirty="0"/>
              <a:t>- It can also stop if it takes too long to avoid delays in your work.</a:t>
            </a:r>
          </a:p>
        </p:txBody>
      </p:sp>
    </p:spTree>
    <p:extLst>
      <p:ext uri="{BB962C8B-B14F-4D97-AF65-F5344CB8AC3E}">
        <p14:creationId xmlns:p14="http://schemas.microsoft.com/office/powerpoint/2010/main" val="34598164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C0E4E-3C21-2918-67EC-E9C2217369A9}"/>
              </a:ext>
            </a:extLst>
          </p:cNvPr>
          <p:cNvSpPr>
            <a:spLocks noGrp="1"/>
          </p:cNvSpPr>
          <p:nvPr>
            <p:ph type="title"/>
          </p:nvPr>
        </p:nvSpPr>
        <p:spPr/>
        <p:txBody>
          <a:bodyPr/>
          <a:lstStyle/>
          <a:p>
            <a:r>
              <a:rPr lang="en-US" dirty="0"/>
              <a:t>Tasks</a:t>
            </a:r>
          </a:p>
        </p:txBody>
      </p:sp>
      <p:sp>
        <p:nvSpPr>
          <p:cNvPr id="3" name="Content Placeholder 2">
            <a:extLst>
              <a:ext uri="{FF2B5EF4-FFF2-40B4-BE49-F238E27FC236}">
                <a16:creationId xmlns:a16="http://schemas.microsoft.com/office/drawing/2014/main" id="{56F7C449-BB8C-26D6-C0B9-03A2631309FF}"/>
              </a:ext>
            </a:extLst>
          </p:cNvPr>
          <p:cNvSpPr>
            <a:spLocks noGrp="1"/>
          </p:cNvSpPr>
          <p:nvPr>
            <p:ph idx="1"/>
          </p:nvPr>
        </p:nvSpPr>
        <p:spPr/>
        <p:txBody>
          <a:bodyPr>
            <a:normAutofit fontScale="85000" lnSpcReduction="20000"/>
          </a:bodyPr>
          <a:lstStyle/>
          <a:p>
            <a:pPr marL="0" indent="0" algn="l">
              <a:buNone/>
            </a:pPr>
            <a:r>
              <a:rPr lang="en-IN" b="0" i="0" u="none" strike="noStrike" dirty="0">
                <a:effectLst/>
                <a:latin typeface="Söhne"/>
              </a:rPr>
              <a:t>Tasks are like functions: they take inputs, do stuff, and give results. Prefect tasks are special because they can do almost anything Python functions can.</a:t>
            </a:r>
          </a:p>
          <a:p>
            <a:pPr algn="l">
              <a:buFont typeface="Arial" panose="020B0604020202020204" pitchFamily="34" charset="0"/>
              <a:buChar char="•"/>
            </a:pPr>
            <a:endParaRPr lang="en-IN" b="0" i="0" u="none" strike="noStrike" dirty="0">
              <a:effectLst/>
              <a:latin typeface="Söhne"/>
            </a:endParaRPr>
          </a:p>
          <a:p>
            <a:pPr algn="l">
              <a:buFont typeface="Arial" panose="020B0604020202020204" pitchFamily="34" charset="0"/>
              <a:buChar char="•"/>
            </a:pPr>
            <a:r>
              <a:rPr lang="en-IN" b="0" i="0" u="none" strike="noStrike" dirty="0">
                <a:effectLst/>
                <a:latin typeface="Söhne"/>
              </a:rPr>
              <a:t>Here's why they're special:</a:t>
            </a:r>
          </a:p>
          <a:p>
            <a:pPr algn="l">
              <a:buFont typeface="Arial" panose="020B0604020202020204" pitchFamily="34" charset="0"/>
              <a:buChar char="•"/>
            </a:pPr>
            <a:r>
              <a:rPr lang="en-IN" b="0" i="0" u="none" strike="noStrike" dirty="0">
                <a:effectLst/>
                <a:latin typeface="Söhne"/>
              </a:rPr>
              <a:t>- They get info about what came before them and its status, even if they don't get direct input.</a:t>
            </a:r>
          </a:p>
          <a:p>
            <a:pPr algn="l">
              <a:buFont typeface="Arial" panose="020B0604020202020204" pitchFamily="34" charset="0"/>
              <a:buChar char="•"/>
            </a:pPr>
            <a:r>
              <a:rPr lang="en-IN" b="0" i="0" u="none" strike="noStrike" dirty="0">
                <a:effectLst/>
                <a:latin typeface="Söhne"/>
              </a:rPr>
              <a:t>- This helps them wait for other tasks to finish before starting.</a:t>
            </a:r>
          </a:p>
          <a:p>
            <a:pPr algn="l">
              <a:buFont typeface="Arial" panose="020B0604020202020204" pitchFamily="34" charset="0"/>
              <a:buChar char="•"/>
            </a:pPr>
            <a:r>
              <a:rPr lang="en-IN" b="0" i="0" u="none" strike="noStrike" dirty="0">
                <a:effectLst/>
                <a:latin typeface="Söhne"/>
              </a:rPr>
              <a:t>- They also use automatic Prefect logging to track things like how long they took and their final status.</a:t>
            </a:r>
          </a:p>
          <a:p>
            <a:pPr algn="l">
              <a:buFont typeface="Arial" panose="020B0604020202020204" pitchFamily="34" charset="0"/>
              <a:buChar char="•"/>
            </a:pPr>
            <a:endParaRPr lang="en-IN" b="0" i="0" u="none" strike="noStrike" dirty="0">
              <a:effectLst/>
              <a:latin typeface="Söhne"/>
            </a:endParaRPr>
          </a:p>
          <a:p>
            <a:pPr algn="l">
              <a:buFont typeface="Arial" panose="020B0604020202020204" pitchFamily="34" charset="0"/>
              <a:buChar char="•"/>
            </a:pPr>
            <a:r>
              <a:rPr lang="en-IN" b="0" i="0" u="none" strike="noStrike" dirty="0">
                <a:effectLst/>
                <a:latin typeface="Söhne"/>
              </a:rPr>
              <a:t>You can make tasks in the same file as your workflow or in separate modules. But remember, tasks need to be used inside a workflow, not inside other tasks.</a:t>
            </a:r>
          </a:p>
        </p:txBody>
      </p:sp>
    </p:spTree>
    <p:extLst>
      <p:ext uri="{BB962C8B-B14F-4D97-AF65-F5344CB8AC3E}">
        <p14:creationId xmlns:p14="http://schemas.microsoft.com/office/powerpoint/2010/main" val="19470700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TotalTime>
  <Words>933</Words>
  <Application>Microsoft Macintosh PowerPoint</Application>
  <PresentationFormat>Widescreen</PresentationFormat>
  <Paragraphs>82</Paragraphs>
  <Slides>17</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Söhne</vt:lpstr>
      <vt:lpstr>source-serif-pro</vt:lpstr>
      <vt:lpstr>Victor Mono</vt:lpstr>
      <vt:lpstr>Office Theme</vt:lpstr>
      <vt:lpstr>Feel the Flow: A Journey into Distributed Processing </vt:lpstr>
      <vt:lpstr>Setting Sail</vt:lpstr>
      <vt:lpstr>Scaling with Volume</vt:lpstr>
      <vt:lpstr>Discovering the Vessel</vt:lpstr>
      <vt:lpstr>What can it do?</vt:lpstr>
      <vt:lpstr>Deployment</vt:lpstr>
      <vt:lpstr>Reading the Compass</vt:lpstr>
      <vt:lpstr>Flows</vt:lpstr>
      <vt:lpstr>Tasks</vt:lpstr>
      <vt:lpstr>Deployment</vt:lpstr>
      <vt:lpstr>Work Pools and Workers</vt:lpstr>
      <vt:lpstr>Schedules</vt:lpstr>
      <vt:lpstr>States</vt:lpstr>
      <vt:lpstr>Task Runners</vt:lpstr>
      <vt:lpstr>PowerPoint Presentation</vt:lpstr>
      <vt:lpstr>Streaming Anomaly Detection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Feel the Flow: A Journey into Distributed Processing </dc:title>
  <dc:creator>Jerry Thomas</dc:creator>
  <cp:lastModifiedBy>Jerry Thomas</cp:lastModifiedBy>
  <cp:revision>2</cp:revision>
  <dcterms:created xsi:type="dcterms:W3CDTF">2023-09-04T00:58:29Z</dcterms:created>
  <dcterms:modified xsi:type="dcterms:W3CDTF">2023-09-04T01:38:52Z</dcterms:modified>
</cp:coreProperties>
</file>

<file path=docProps/thumbnail.jpeg>
</file>